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6" r:id="rId3"/>
    <p:sldId id="269" r:id="rId4"/>
    <p:sldId id="267" r:id="rId5"/>
    <p:sldId id="270" r:id="rId6"/>
    <p:sldId id="271" r:id="rId7"/>
    <p:sldId id="272" r:id="rId8"/>
    <p:sldId id="268" r:id="rId9"/>
    <p:sldId id="273" r:id="rId10"/>
    <p:sldId id="274" r:id="rId11"/>
    <p:sldId id="275" r:id="rId12"/>
    <p:sldId id="276" r:id="rId13"/>
    <p:sldId id="280" r:id="rId14"/>
    <p:sldId id="277" r:id="rId15"/>
    <p:sldId id="278" r:id="rId16"/>
    <p:sldId id="279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erna Leine Bientie" initials="BLB" lastIdx="1" clrIdx="0">
    <p:extLst>
      <p:ext uri="{19B8F6BF-5375-455C-9EA6-DF929625EA0E}">
        <p15:presenceInfo xmlns:p15="http://schemas.microsoft.com/office/powerpoint/2012/main" userId="2e25cef3a24851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6"/>
    <p:restoredTop sz="86376"/>
  </p:normalViewPr>
  <p:slideViewPr>
    <p:cSldViewPr snapToGrid="0" snapToObjects="1">
      <p:cViewPr varScale="1">
        <p:scale>
          <a:sx n="104" d="100"/>
          <a:sy n="104" d="100"/>
        </p:scale>
        <p:origin x="12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D81AA-CEC8-934E-9E7A-852BCDF0A318}" type="datetimeFigureOut">
              <a:rPr lang="nb-NO" smtClean="0"/>
              <a:t>27.09.2019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79A0B-113B-C748-B47E-0FC1FCBA1B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286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2.- 4. </a:t>
            </a:r>
            <a:r>
              <a:rPr lang="nb-NO" dirty="0" err="1"/>
              <a:t>okt</a:t>
            </a:r>
            <a:r>
              <a:rPr lang="nb-NO" dirty="0"/>
              <a:t> 2019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79A0B-113B-C748-B47E-0FC1FCBA1BC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348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Katarina Blind: «</a:t>
            </a:r>
            <a:r>
              <a:rPr lang="nb-NO" dirty="0" err="1"/>
              <a:t>Tjåenieh</a:t>
            </a:r>
            <a:r>
              <a:rPr lang="nb-NO" dirty="0"/>
              <a:t>»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79A0B-113B-C748-B47E-0FC1FCBA1BC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234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79A0B-113B-C748-B47E-0FC1FCBA1BC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4880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En bruker genuine ord og uttrykk når de finnes og ikke lånord fra skandinaviske språk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79A0B-113B-C748-B47E-0FC1FCBA1BC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58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668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251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683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451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944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139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0017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251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083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573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723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9/27/19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231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  <a:ln w="127000">
            <a:noFill/>
          </a:ln>
        </p:spPr>
        <p:txBody>
          <a:bodyPr>
            <a:normAutofit/>
          </a:bodyPr>
          <a:lstStyle/>
          <a:p>
            <a:r>
              <a:rPr lang="nb-NO" b="1" dirty="0" err="1"/>
              <a:t>Åarjelsaemien</a:t>
            </a:r>
            <a:r>
              <a:rPr lang="nb-NO" b="1" dirty="0"/>
              <a:t> </a:t>
            </a:r>
            <a:r>
              <a:rPr lang="nb-NO" b="1" dirty="0" err="1"/>
              <a:t>gïeledotkemebiejjieh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/>
              <a:t>Åarjelsaemien</a:t>
            </a:r>
            <a:r>
              <a:rPr lang="nb-NO" dirty="0"/>
              <a:t> </a:t>
            </a:r>
            <a:r>
              <a:rPr lang="nb-NO" dirty="0" err="1"/>
              <a:t>bijpelteksth</a:t>
            </a:r>
            <a:endParaRPr lang="nb-NO" dirty="0"/>
          </a:p>
          <a:p>
            <a:r>
              <a:rPr lang="nb-NO" dirty="0" err="1"/>
              <a:t>Jarkoestimmie</a:t>
            </a:r>
            <a:r>
              <a:rPr lang="nb-NO" dirty="0"/>
              <a:t> </a:t>
            </a:r>
            <a:r>
              <a:rPr lang="nb-NO" dirty="0" err="1"/>
              <a:t>prosjekth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147415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152400" y="0"/>
            <a:ext cx="147415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373522" y="0"/>
            <a:ext cx="147415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299815" y="0"/>
            <a:ext cx="73707" cy="6858000"/>
          </a:xfrm>
          <a:prstGeom prst="rect">
            <a:avLst/>
          </a:prstGeom>
          <a:solidFill>
            <a:srgbClr val="FFDB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6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9EBCE4-A4ED-8B45-8042-70A9409C414A}"/>
              </a:ext>
            </a:extLst>
          </p:cNvPr>
          <p:cNvSpPr/>
          <p:nvPr/>
        </p:nvSpPr>
        <p:spPr>
          <a:xfrm>
            <a:off x="0" y="0"/>
            <a:ext cx="147415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384BCD-5060-264A-9D4F-5F5B7F9AD88E}"/>
              </a:ext>
            </a:extLst>
          </p:cNvPr>
          <p:cNvSpPr/>
          <p:nvPr/>
        </p:nvSpPr>
        <p:spPr>
          <a:xfrm>
            <a:off x="152400" y="0"/>
            <a:ext cx="147415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E2E82D0-F187-9E4B-8784-2C282CCD9BE3}"/>
              </a:ext>
            </a:extLst>
          </p:cNvPr>
          <p:cNvSpPr/>
          <p:nvPr/>
        </p:nvSpPr>
        <p:spPr>
          <a:xfrm>
            <a:off x="373522" y="0"/>
            <a:ext cx="147415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BE5687E-16DF-544E-89AF-2BB570784C86}"/>
              </a:ext>
            </a:extLst>
          </p:cNvPr>
          <p:cNvSpPr/>
          <p:nvPr/>
        </p:nvSpPr>
        <p:spPr>
          <a:xfrm>
            <a:off x="299815" y="0"/>
            <a:ext cx="73707" cy="6858000"/>
          </a:xfrm>
          <a:prstGeom prst="rect">
            <a:avLst/>
          </a:prstGeom>
          <a:solidFill>
            <a:srgbClr val="FFDB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31F19EF-6F9E-D646-94DB-186E9D4F92A4}"/>
              </a:ext>
            </a:extLst>
          </p:cNvPr>
          <p:cNvSpPr txBox="1"/>
          <p:nvPr/>
        </p:nvSpPr>
        <p:spPr>
          <a:xfrm>
            <a:off x="926757" y="185351"/>
            <a:ext cx="791742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Personlig  pronomen </a:t>
            </a:r>
            <a:r>
              <a:rPr lang="nb-NO" sz="3200" b="1" i="1" dirty="0" err="1"/>
              <a:t>satne</a:t>
            </a:r>
            <a:r>
              <a:rPr lang="nb-NO" sz="3200" b="1" i="1" dirty="0"/>
              <a:t>, sov</a:t>
            </a:r>
            <a:endParaRPr lang="nb-NO" sz="3200" b="1" dirty="0"/>
          </a:p>
          <a:p>
            <a:r>
              <a:rPr lang="nb-NO" sz="2400" dirty="0" err="1"/>
              <a:t>Jfr</a:t>
            </a:r>
            <a:r>
              <a:rPr lang="nb-NO" sz="2400" dirty="0"/>
              <a:t> </a:t>
            </a:r>
            <a:r>
              <a:rPr lang="nb-NO" sz="2400" dirty="0" err="1"/>
              <a:t>Bergsland</a:t>
            </a:r>
            <a:r>
              <a:rPr lang="nb-NO" sz="2400" dirty="0"/>
              <a:t>,  § 121:  </a:t>
            </a:r>
            <a:r>
              <a:rPr lang="nb-NO" sz="2400" i="1" dirty="0" err="1"/>
              <a:t>satne</a:t>
            </a:r>
            <a:r>
              <a:rPr lang="nb-NO" sz="2400" dirty="0"/>
              <a:t> med kasusformer kan brukes refleksivt når det er referat av tanke og tale (§ 83) og når pronomenet er objekt for sansingsverb (§ 84).</a:t>
            </a:r>
          </a:p>
          <a:p>
            <a:r>
              <a:rPr lang="nb-NO" sz="2400" dirty="0"/>
              <a:t> </a:t>
            </a:r>
          </a:p>
          <a:p>
            <a:r>
              <a:rPr lang="nb-NO" sz="2400" i="1" dirty="0" err="1"/>
              <a:t>Dïhte</a:t>
            </a:r>
            <a:r>
              <a:rPr lang="nb-NO" sz="2400" i="1" dirty="0"/>
              <a:t> </a:t>
            </a:r>
            <a:r>
              <a:rPr lang="nb-NO" sz="2400" i="1" dirty="0" err="1"/>
              <a:t>jeehti</a:t>
            </a:r>
            <a:r>
              <a:rPr lang="nb-NO" sz="2400" i="1" dirty="0"/>
              <a:t>, </a:t>
            </a:r>
            <a:r>
              <a:rPr lang="nb-NO" sz="2400" i="1" dirty="0" err="1"/>
              <a:t>satne</a:t>
            </a:r>
            <a:r>
              <a:rPr lang="nb-NO" sz="2400" i="1" dirty="0"/>
              <a:t> </a:t>
            </a:r>
            <a:r>
              <a:rPr lang="nb-NO" sz="2400" i="1" dirty="0" err="1"/>
              <a:t>edtja</a:t>
            </a:r>
            <a:r>
              <a:rPr lang="nb-NO" sz="2400" i="1" dirty="0"/>
              <a:t> </a:t>
            </a:r>
            <a:r>
              <a:rPr lang="nb-NO" sz="2400" dirty="0"/>
              <a:t>el</a:t>
            </a:r>
            <a:r>
              <a:rPr lang="nb-NO" sz="2400" i="1" dirty="0"/>
              <a:t>. </a:t>
            </a:r>
            <a:r>
              <a:rPr lang="nb-NO" sz="2400" i="1" dirty="0" err="1"/>
              <a:t>edtji</a:t>
            </a:r>
            <a:r>
              <a:rPr lang="nb-NO" sz="2400" i="1" dirty="0"/>
              <a:t> </a:t>
            </a:r>
            <a:r>
              <a:rPr lang="nb-NO" sz="2400" i="1" dirty="0" err="1"/>
              <a:t>viehkiehtidh</a:t>
            </a:r>
            <a:r>
              <a:rPr lang="nb-NO" sz="2400" dirty="0"/>
              <a:t>. 'Hun/Han sa (at) hun/ han skulle hjelpe.' </a:t>
            </a:r>
          </a:p>
          <a:p>
            <a:r>
              <a:rPr lang="nb-NO" sz="2400" dirty="0"/>
              <a:t> </a:t>
            </a:r>
          </a:p>
          <a:p>
            <a:r>
              <a:rPr lang="nb-NO" sz="2400" dirty="0"/>
              <a:t>Ettersom </a:t>
            </a:r>
            <a:r>
              <a:rPr lang="nb-NO" sz="2400" i="1" dirty="0"/>
              <a:t>sov</a:t>
            </a:r>
            <a:r>
              <a:rPr lang="nb-NO" sz="2400" dirty="0"/>
              <a:t> er </a:t>
            </a:r>
            <a:r>
              <a:rPr lang="nb-NO" sz="2400" dirty="0" err="1"/>
              <a:t>genetiv</a:t>
            </a:r>
            <a:r>
              <a:rPr lang="nb-NO" sz="2400" dirty="0"/>
              <a:t> av </a:t>
            </a:r>
            <a:r>
              <a:rPr lang="nb-NO" sz="2400" i="1" dirty="0" err="1"/>
              <a:t>satne</a:t>
            </a:r>
            <a:r>
              <a:rPr lang="nb-NO" sz="2400" dirty="0"/>
              <a:t>, brukes </a:t>
            </a:r>
            <a:r>
              <a:rPr lang="nb-NO" sz="2400" i="1" dirty="0"/>
              <a:t>sov</a:t>
            </a:r>
            <a:r>
              <a:rPr lang="nb-NO" sz="2400" dirty="0"/>
              <a:t> der det refereres til hva </a:t>
            </a:r>
            <a:r>
              <a:rPr lang="nb-NO" sz="2400" dirty="0" err="1"/>
              <a:t>hovedsubjektet</a:t>
            </a:r>
            <a:r>
              <a:rPr lang="nb-NO" sz="2400" dirty="0"/>
              <a:t> sa, tenkte, forstod, mente. </a:t>
            </a:r>
          </a:p>
          <a:p>
            <a:r>
              <a:rPr lang="nb-NO" sz="2400" dirty="0"/>
              <a:t>Eks:</a:t>
            </a:r>
          </a:p>
          <a:p>
            <a:r>
              <a:rPr lang="nb-NO" sz="2400" i="1" dirty="0" err="1"/>
              <a:t>Gosse</a:t>
            </a:r>
            <a:r>
              <a:rPr lang="nb-NO" sz="2400" i="1" dirty="0"/>
              <a:t> (</a:t>
            </a:r>
            <a:r>
              <a:rPr lang="nb-NO" sz="2400" i="1" dirty="0" err="1"/>
              <a:t>nyjsenæjja</a:t>
            </a:r>
            <a:r>
              <a:rPr lang="nb-NO" sz="2400" i="1" dirty="0"/>
              <a:t>) </a:t>
            </a:r>
            <a:r>
              <a:rPr lang="nb-NO" sz="2400" i="1" dirty="0" err="1"/>
              <a:t>vööjni</a:t>
            </a:r>
            <a:r>
              <a:rPr lang="nb-NO" sz="2400" i="1" dirty="0"/>
              <a:t> Josef </a:t>
            </a:r>
            <a:r>
              <a:rPr lang="nb-NO" sz="2400" i="1" dirty="0" err="1"/>
              <a:t>njåatsiem</a:t>
            </a:r>
            <a:r>
              <a:rPr lang="nb-NO" sz="2400" i="1" dirty="0"/>
              <a:t> sov </a:t>
            </a:r>
            <a:r>
              <a:rPr lang="nb-NO" sz="2400" i="1" dirty="0" err="1"/>
              <a:t>gïeti</a:t>
            </a:r>
            <a:r>
              <a:rPr lang="nb-NO" sz="2400" i="1" dirty="0"/>
              <a:t> </a:t>
            </a:r>
            <a:r>
              <a:rPr lang="nb-NO" sz="2400" i="1" dirty="0" err="1"/>
              <a:t>sïjse</a:t>
            </a:r>
            <a:r>
              <a:rPr lang="nb-NO" sz="2400" i="1" dirty="0"/>
              <a:t> </a:t>
            </a:r>
            <a:r>
              <a:rPr lang="nb-NO" sz="2400" i="1" dirty="0" err="1"/>
              <a:t>laahpeme</a:t>
            </a:r>
            <a:r>
              <a:rPr lang="nb-NO" sz="2400" i="1" dirty="0"/>
              <a:t> </a:t>
            </a:r>
            <a:r>
              <a:rPr lang="nb-NO" i="1" dirty="0"/>
              <a:t>...</a:t>
            </a:r>
            <a:r>
              <a:rPr lang="nb-NO" dirty="0"/>
              <a:t> </a:t>
            </a:r>
            <a:r>
              <a:rPr lang="nb-NO" baseline="-25000" dirty="0"/>
              <a:t>1 Mos 39,13</a:t>
            </a:r>
            <a:endParaRPr lang="nb-NO" dirty="0"/>
          </a:p>
          <a:p>
            <a:r>
              <a:rPr lang="nb-NO" sz="2400" i="1" dirty="0"/>
              <a:t>Moses </a:t>
            </a:r>
            <a:r>
              <a:rPr lang="nb-NO" sz="2400" i="1" dirty="0" err="1"/>
              <a:t>idtji</a:t>
            </a:r>
            <a:r>
              <a:rPr lang="nb-NO" sz="2400" i="1" dirty="0"/>
              <a:t> </a:t>
            </a:r>
            <a:r>
              <a:rPr lang="nb-NO" sz="2400" i="1" dirty="0" err="1"/>
              <a:t>daejrieh</a:t>
            </a:r>
            <a:r>
              <a:rPr lang="nb-NO" sz="2400" i="1" dirty="0"/>
              <a:t> sov </a:t>
            </a:r>
            <a:r>
              <a:rPr lang="nb-NO" sz="2400" i="1" dirty="0" err="1"/>
              <a:t>ååredæjja</a:t>
            </a:r>
            <a:r>
              <a:rPr lang="nb-NO" sz="2400" i="1" dirty="0"/>
              <a:t> </a:t>
            </a:r>
            <a:r>
              <a:rPr lang="nb-NO" sz="2400" i="1" dirty="0" err="1"/>
              <a:t>tjoevki</a:t>
            </a:r>
            <a:r>
              <a:rPr lang="nb-NO" sz="2400" i="1" dirty="0"/>
              <a:t> </a:t>
            </a:r>
            <a:r>
              <a:rPr lang="nb-NO" i="1" dirty="0"/>
              <a:t>...</a:t>
            </a:r>
            <a:r>
              <a:rPr lang="nb-NO" dirty="0"/>
              <a:t> </a:t>
            </a:r>
            <a:r>
              <a:rPr lang="nb-NO" baseline="-25000" dirty="0"/>
              <a:t>2 Mos 34,29</a:t>
            </a:r>
            <a:endParaRPr lang="nb-NO" dirty="0"/>
          </a:p>
          <a:p>
            <a:r>
              <a:rPr lang="nb-NO" sz="2400" i="1" dirty="0"/>
              <a:t>David </a:t>
            </a:r>
            <a:r>
              <a:rPr lang="nb-NO" sz="2400" i="1" dirty="0" err="1"/>
              <a:t>stilli</a:t>
            </a:r>
            <a:r>
              <a:rPr lang="nb-NO" sz="2400" i="1" dirty="0"/>
              <a:t> </a:t>
            </a:r>
            <a:r>
              <a:rPr lang="nb-NO" sz="2400" i="1" dirty="0" err="1"/>
              <a:t>nyjsenæjja</a:t>
            </a:r>
            <a:r>
              <a:rPr lang="nb-NO" sz="2400" i="1" dirty="0"/>
              <a:t> </a:t>
            </a:r>
            <a:r>
              <a:rPr lang="nb-NO" sz="2400" i="1" dirty="0" err="1"/>
              <a:t>galki</a:t>
            </a:r>
            <a:r>
              <a:rPr lang="nb-NO" sz="2400" i="1" dirty="0"/>
              <a:t> sov </a:t>
            </a:r>
            <a:r>
              <a:rPr lang="nb-NO" sz="2400" i="1" dirty="0" err="1"/>
              <a:t>gåajkoe</a:t>
            </a:r>
            <a:r>
              <a:rPr lang="nb-NO" sz="2400" i="1" dirty="0"/>
              <a:t> </a:t>
            </a:r>
            <a:r>
              <a:rPr lang="nb-NO" sz="2400" i="1" dirty="0" err="1"/>
              <a:t>båetedh</a:t>
            </a:r>
            <a:r>
              <a:rPr lang="nb-NO" sz="2400" dirty="0"/>
              <a:t>. </a:t>
            </a:r>
            <a:r>
              <a:rPr lang="nb-NO" baseline="-25000" dirty="0"/>
              <a:t>2 Sam 11,4</a:t>
            </a:r>
            <a:endParaRPr lang="nb-NO" dirty="0"/>
          </a:p>
          <a:p>
            <a:r>
              <a:rPr lang="nb-NO" sz="2400" i="1" dirty="0" err="1"/>
              <a:t>Jeesuse</a:t>
            </a:r>
            <a:r>
              <a:rPr lang="nb-NO" sz="2400" i="1" dirty="0"/>
              <a:t> </a:t>
            </a:r>
            <a:r>
              <a:rPr lang="nb-NO" sz="2400" i="1" dirty="0" err="1"/>
              <a:t>dallegh</a:t>
            </a:r>
            <a:r>
              <a:rPr lang="nb-NO" sz="2400" i="1" dirty="0"/>
              <a:t> </a:t>
            </a:r>
            <a:r>
              <a:rPr lang="nb-NO" sz="2400" i="1" dirty="0" err="1"/>
              <a:t>guarkoe</a:t>
            </a:r>
            <a:r>
              <a:rPr lang="nb-NO" sz="2400" i="1" dirty="0"/>
              <a:t>, </a:t>
            </a:r>
            <a:r>
              <a:rPr lang="nb-NO" sz="2400" i="1" dirty="0" err="1"/>
              <a:t>learohkh</a:t>
            </a:r>
            <a:r>
              <a:rPr lang="nb-NO" sz="2400" i="1" dirty="0"/>
              <a:t> sov </a:t>
            </a:r>
            <a:r>
              <a:rPr lang="nb-NO" sz="2400" i="1" dirty="0" err="1"/>
              <a:t>baakojste</a:t>
            </a:r>
            <a:r>
              <a:rPr lang="nb-NO" sz="2400" i="1" dirty="0"/>
              <a:t> </a:t>
            </a:r>
            <a:r>
              <a:rPr lang="nb-NO" sz="2400" i="1" dirty="0" err="1"/>
              <a:t>måarahtuvvieh</a:t>
            </a:r>
            <a:r>
              <a:rPr lang="nb-NO" sz="2400" i="1" dirty="0"/>
              <a:t>,</a:t>
            </a:r>
            <a:r>
              <a:rPr lang="nb-NO" sz="2400" dirty="0"/>
              <a:t> </a:t>
            </a:r>
            <a:r>
              <a:rPr lang="nb-NO" baseline="-25000" dirty="0" err="1"/>
              <a:t>Jåvv</a:t>
            </a:r>
            <a:r>
              <a:rPr lang="nb-NO" baseline="-25000" dirty="0"/>
              <a:t> 6,61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469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9EBCE4-A4ED-8B45-8042-70A9409C414A}"/>
              </a:ext>
            </a:extLst>
          </p:cNvPr>
          <p:cNvSpPr/>
          <p:nvPr/>
        </p:nvSpPr>
        <p:spPr>
          <a:xfrm>
            <a:off x="0" y="0"/>
            <a:ext cx="147415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384BCD-5060-264A-9D4F-5F5B7F9AD88E}"/>
              </a:ext>
            </a:extLst>
          </p:cNvPr>
          <p:cNvSpPr/>
          <p:nvPr/>
        </p:nvSpPr>
        <p:spPr>
          <a:xfrm>
            <a:off x="152400" y="0"/>
            <a:ext cx="147415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E2E82D0-F187-9E4B-8784-2C282CCD9BE3}"/>
              </a:ext>
            </a:extLst>
          </p:cNvPr>
          <p:cNvSpPr/>
          <p:nvPr/>
        </p:nvSpPr>
        <p:spPr>
          <a:xfrm>
            <a:off x="373522" y="0"/>
            <a:ext cx="147415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BE5687E-16DF-544E-89AF-2BB570784C86}"/>
              </a:ext>
            </a:extLst>
          </p:cNvPr>
          <p:cNvSpPr/>
          <p:nvPr/>
        </p:nvSpPr>
        <p:spPr>
          <a:xfrm>
            <a:off x="299815" y="0"/>
            <a:ext cx="73707" cy="6858000"/>
          </a:xfrm>
          <a:prstGeom prst="rect">
            <a:avLst/>
          </a:prstGeom>
          <a:solidFill>
            <a:srgbClr val="FFDB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7203068-B59F-9E40-B5AC-AD419CB8EE44}"/>
              </a:ext>
            </a:extLst>
          </p:cNvPr>
          <p:cNvSpPr txBox="1"/>
          <p:nvPr/>
        </p:nvSpPr>
        <p:spPr>
          <a:xfrm>
            <a:off x="1170639" y="1532237"/>
            <a:ext cx="759940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/>
              <a:t>Refleksive pronomen </a:t>
            </a:r>
            <a:r>
              <a:rPr lang="nb-NO" sz="3600" b="1" i="1" dirty="0" err="1"/>
              <a:t>jïjtse</a:t>
            </a:r>
            <a:endParaRPr lang="nb-NO" sz="3600" b="1" dirty="0"/>
          </a:p>
          <a:p>
            <a:r>
              <a:rPr lang="nb-NO" sz="2400" dirty="0"/>
              <a:t> </a:t>
            </a:r>
          </a:p>
          <a:p>
            <a:r>
              <a:rPr lang="nb-NO" sz="2400" i="1" dirty="0"/>
              <a:t>Manne </a:t>
            </a:r>
            <a:r>
              <a:rPr lang="nb-NO" sz="2400" i="1" dirty="0" err="1"/>
              <a:t>jïjtjene</a:t>
            </a:r>
            <a:r>
              <a:rPr lang="nb-NO" sz="2400" i="1" dirty="0"/>
              <a:t> (</a:t>
            </a:r>
            <a:r>
              <a:rPr lang="nb-NO" sz="2400" i="1" dirty="0" err="1"/>
              <a:t>jïjtjen</a:t>
            </a:r>
            <a:r>
              <a:rPr lang="nb-NO" sz="2400" i="1" dirty="0"/>
              <a:t>) </a:t>
            </a:r>
            <a:r>
              <a:rPr lang="nb-NO" sz="2400" i="1" dirty="0" err="1"/>
              <a:t>beetnegidie</a:t>
            </a:r>
            <a:r>
              <a:rPr lang="nb-NO" sz="2400" i="1" dirty="0"/>
              <a:t> </a:t>
            </a:r>
            <a:r>
              <a:rPr lang="nb-NO" sz="2400" i="1" dirty="0" err="1"/>
              <a:t>spåårim</a:t>
            </a:r>
            <a:r>
              <a:rPr lang="nb-NO" sz="2400" dirty="0"/>
              <a:t>  Jeg sparte pengene mine.</a:t>
            </a:r>
            <a:br>
              <a:rPr lang="nb-NO" sz="2400" dirty="0"/>
            </a:br>
            <a:r>
              <a:rPr lang="nb-NO" sz="2400" dirty="0"/>
              <a:t>(</a:t>
            </a:r>
            <a:r>
              <a:rPr lang="nb-NO" sz="2400" i="1" dirty="0"/>
              <a:t>Manne </a:t>
            </a:r>
            <a:r>
              <a:rPr lang="nb-NO" sz="2400" i="1" dirty="0" err="1"/>
              <a:t>mov</a:t>
            </a:r>
            <a:r>
              <a:rPr lang="nb-NO" sz="2400" i="1" dirty="0"/>
              <a:t> </a:t>
            </a:r>
            <a:r>
              <a:rPr lang="nb-NO" sz="2400" i="1" dirty="0" err="1"/>
              <a:t>beetnegidie</a:t>
            </a:r>
            <a:r>
              <a:rPr lang="nb-NO" sz="2400" i="1" dirty="0"/>
              <a:t> </a:t>
            </a:r>
            <a:r>
              <a:rPr lang="nb-NO" sz="2400" i="1" dirty="0" err="1"/>
              <a:t>spåårim</a:t>
            </a:r>
            <a:r>
              <a:rPr lang="nb-NO" sz="2400" i="1" dirty="0"/>
              <a:t>.)</a:t>
            </a:r>
          </a:p>
          <a:p>
            <a:r>
              <a:rPr lang="nb-NO" sz="2400" i="1" dirty="0" err="1"/>
              <a:t>Ohtsedidie</a:t>
            </a:r>
            <a:r>
              <a:rPr lang="nb-NO" sz="2400" i="1" dirty="0"/>
              <a:t> </a:t>
            </a:r>
            <a:r>
              <a:rPr lang="nb-NO" sz="2400" i="1" dirty="0" err="1"/>
              <a:t>dellie</a:t>
            </a:r>
            <a:r>
              <a:rPr lang="nb-NO" sz="2400" i="1" dirty="0"/>
              <a:t> </a:t>
            </a:r>
            <a:r>
              <a:rPr lang="nb-NO" sz="2400" i="1" dirty="0" err="1"/>
              <a:t>jïjtjedh</a:t>
            </a:r>
            <a:r>
              <a:rPr lang="nb-NO" sz="2400" i="1" dirty="0"/>
              <a:t> </a:t>
            </a:r>
            <a:r>
              <a:rPr lang="nb-NO" sz="2400" i="1" dirty="0" err="1"/>
              <a:t>gærjide</a:t>
            </a:r>
            <a:r>
              <a:rPr lang="nb-NO" sz="2400" dirty="0"/>
              <a:t>  Finn så frem bøkene deres (deres egne bøker).</a:t>
            </a:r>
            <a:r>
              <a:rPr lang="nb-NO" sz="2400" i="1" dirty="0"/>
              <a:t> (</a:t>
            </a:r>
            <a:r>
              <a:rPr lang="nb-NO" sz="2400" i="1" dirty="0" err="1"/>
              <a:t>Ohtsedidie</a:t>
            </a:r>
            <a:r>
              <a:rPr lang="nb-NO" sz="2400" i="1" dirty="0"/>
              <a:t> </a:t>
            </a:r>
            <a:r>
              <a:rPr lang="nb-NO" sz="2400" i="1" dirty="0" err="1"/>
              <a:t>dellie</a:t>
            </a:r>
            <a:r>
              <a:rPr lang="nb-NO" sz="2400" i="1" dirty="0"/>
              <a:t> dov </a:t>
            </a:r>
            <a:r>
              <a:rPr lang="nb-NO" sz="2400" i="1" dirty="0" err="1"/>
              <a:t>gærjide</a:t>
            </a:r>
            <a:r>
              <a:rPr lang="nb-NO" sz="2400" i="1" dirty="0"/>
              <a:t>.)</a:t>
            </a:r>
            <a:br>
              <a:rPr lang="nb-NO" sz="2400" dirty="0"/>
            </a:br>
            <a:r>
              <a:rPr lang="nb-NO" sz="2400" i="1" dirty="0" err="1"/>
              <a:t>Laara</a:t>
            </a:r>
            <a:r>
              <a:rPr lang="nb-NO" sz="2400" i="1" dirty="0"/>
              <a:t> </a:t>
            </a:r>
            <a:r>
              <a:rPr lang="nb-NO" sz="2400" i="1" dirty="0" err="1"/>
              <a:t>bööti</a:t>
            </a:r>
            <a:r>
              <a:rPr lang="nb-NO" sz="2400" i="1" dirty="0"/>
              <a:t> </a:t>
            </a:r>
            <a:r>
              <a:rPr lang="nb-NO" sz="2400" i="1" dirty="0" err="1"/>
              <a:t>jïjtse</a:t>
            </a:r>
            <a:r>
              <a:rPr lang="nb-NO" sz="2400" i="1" dirty="0"/>
              <a:t> </a:t>
            </a:r>
            <a:r>
              <a:rPr lang="nb-NO" sz="2400" i="1" dirty="0" err="1"/>
              <a:t>hiejmese</a:t>
            </a:r>
            <a:r>
              <a:rPr lang="nb-NO" sz="2400" i="1" dirty="0"/>
              <a:t>.</a:t>
            </a:r>
            <a:r>
              <a:rPr lang="nb-NO" sz="2400" dirty="0"/>
              <a:t>  Lars kom til sitt eget hjem. (</a:t>
            </a:r>
            <a:r>
              <a:rPr lang="nb-NO" sz="2400" i="1" dirty="0" err="1"/>
              <a:t>Laara</a:t>
            </a:r>
            <a:r>
              <a:rPr lang="nb-NO" sz="2400" i="1" dirty="0"/>
              <a:t> </a:t>
            </a:r>
            <a:r>
              <a:rPr lang="nb-NO" sz="2400" i="1" dirty="0" err="1"/>
              <a:t>bööti</a:t>
            </a:r>
            <a:r>
              <a:rPr lang="nb-NO" sz="2400" i="1" dirty="0"/>
              <a:t> sov </a:t>
            </a:r>
            <a:r>
              <a:rPr lang="nb-NO" sz="2400" i="1" dirty="0" err="1"/>
              <a:t>hïejmese</a:t>
            </a:r>
            <a:r>
              <a:rPr lang="nb-NO" sz="2400" i="1" dirty="0"/>
              <a:t>.)</a:t>
            </a:r>
          </a:p>
          <a:p>
            <a:endParaRPr lang="nb-NO" sz="2400" dirty="0"/>
          </a:p>
          <a:p>
            <a:r>
              <a:rPr lang="nb-NO" sz="1400" dirty="0" err="1"/>
              <a:t>Bergsland</a:t>
            </a:r>
            <a:r>
              <a:rPr lang="nb-NO" sz="1400" dirty="0"/>
              <a:t> grammatikk § 122:</a:t>
            </a:r>
          </a:p>
          <a:p>
            <a:br>
              <a:rPr lang="nb-NO" sz="2400" dirty="0"/>
            </a:br>
            <a:br>
              <a:rPr lang="nb-NO" sz="2400" i="1" dirty="0"/>
            </a:br>
            <a:br>
              <a:rPr lang="nb-NO" sz="2400" i="1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728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9EBCE4-A4ED-8B45-8042-70A9409C414A}"/>
              </a:ext>
            </a:extLst>
          </p:cNvPr>
          <p:cNvSpPr/>
          <p:nvPr/>
        </p:nvSpPr>
        <p:spPr>
          <a:xfrm>
            <a:off x="0" y="0"/>
            <a:ext cx="147415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384BCD-5060-264A-9D4F-5F5B7F9AD88E}"/>
              </a:ext>
            </a:extLst>
          </p:cNvPr>
          <p:cNvSpPr/>
          <p:nvPr/>
        </p:nvSpPr>
        <p:spPr>
          <a:xfrm>
            <a:off x="152400" y="0"/>
            <a:ext cx="147415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E2E82D0-F187-9E4B-8784-2C282CCD9BE3}"/>
              </a:ext>
            </a:extLst>
          </p:cNvPr>
          <p:cNvSpPr/>
          <p:nvPr/>
        </p:nvSpPr>
        <p:spPr>
          <a:xfrm>
            <a:off x="373522" y="0"/>
            <a:ext cx="147415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BE5687E-16DF-544E-89AF-2BB570784C86}"/>
              </a:ext>
            </a:extLst>
          </p:cNvPr>
          <p:cNvSpPr/>
          <p:nvPr/>
        </p:nvSpPr>
        <p:spPr>
          <a:xfrm>
            <a:off x="299815" y="0"/>
            <a:ext cx="73707" cy="6858000"/>
          </a:xfrm>
          <a:prstGeom prst="rect">
            <a:avLst/>
          </a:prstGeom>
          <a:solidFill>
            <a:srgbClr val="FFDB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38C5A99-7D29-B24E-8FE1-86AAFCC3000A}"/>
              </a:ext>
            </a:extLst>
          </p:cNvPr>
          <p:cNvSpPr/>
          <p:nvPr/>
        </p:nvSpPr>
        <p:spPr>
          <a:xfrm>
            <a:off x="1563129" y="1767006"/>
            <a:ext cx="601774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nb-NO" sz="24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Adjektiver</a:t>
            </a:r>
          </a:p>
          <a:p>
            <a:pPr>
              <a:spcAft>
                <a:spcPts val="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skilles mellom adjektivets attributive og predikative form.</a:t>
            </a:r>
          </a:p>
          <a:p>
            <a:pPr>
              <a:spcAft>
                <a:spcPts val="0"/>
              </a:spcAft>
            </a:pP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Eks:</a:t>
            </a:r>
          </a:p>
          <a:p>
            <a:pPr>
              <a:spcAft>
                <a:spcPts val="0"/>
              </a:spcAft>
            </a:pP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Åejjie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jïh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voepth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vyölkehke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goh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veelkes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ålloe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...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baseline="-25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Voelverimmie</a:t>
            </a:r>
            <a:r>
              <a:rPr lang="nb-NO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1,14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81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9EBCE4-A4ED-8B45-8042-70A9409C414A}"/>
              </a:ext>
            </a:extLst>
          </p:cNvPr>
          <p:cNvSpPr/>
          <p:nvPr/>
        </p:nvSpPr>
        <p:spPr>
          <a:xfrm>
            <a:off x="0" y="0"/>
            <a:ext cx="147415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384BCD-5060-264A-9D4F-5F5B7F9AD88E}"/>
              </a:ext>
            </a:extLst>
          </p:cNvPr>
          <p:cNvSpPr/>
          <p:nvPr/>
        </p:nvSpPr>
        <p:spPr>
          <a:xfrm>
            <a:off x="152400" y="0"/>
            <a:ext cx="147415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E2E82D0-F187-9E4B-8784-2C282CCD9BE3}"/>
              </a:ext>
            </a:extLst>
          </p:cNvPr>
          <p:cNvSpPr/>
          <p:nvPr/>
        </p:nvSpPr>
        <p:spPr>
          <a:xfrm>
            <a:off x="373522" y="0"/>
            <a:ext cx="147415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BE5687E-16DF-544E-89AF-2BB570784C86}"/>
              </a:ext>
            </a:extLst>
          </p:cNvPr>
          <p:cNvSpPr/>
          <p:nvPr/>
        </p:nvSpPr>
        <p:spPr>
          <a:xfrm>
            <a:off x="299815" y="0"/>
            <a:ext cx="73707" cy="6858000"/>
          </a:xfrm>
          <a:prstGeom prst="rect">
            <a:avLst/>
          </a:prstGeom>
          <a:solidFill>
            <a:srgbClr val="FFDB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2D6D2BB-7602-864D-9778-4D1C18DBD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78" y="0"/>
            <a:ext cx="5923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09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9EBCE4-A4ED-8B45-8042-70A9409C414A}"/>
              </a:ext>
            </a:extLst>
          </p:cNvPr>
          <p:cNvSpPr/>
          <p:nvPr/>
        </p:nvSpPr>
        <p:spPr>
          <a:xfrm>
            <a:off x="0" y="0"/>
            <a:ext cx="147415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384BCD-5060-264A-9D4F-5F5B7F9AD88E}"/>
              </a:ext>
            </a:extLst>
          </p:cNvPr>
          <p:cNvSpPr/>
          <p:nvPr/>
        </p:nvSpPr>
        <p:spPr>
          <a:xfrm>
            <a:off x="152400" y="0"/>
            <a:ext cx="147415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E2E82D0-F187-9E4B-8784-2C282CCD9BE3}"/>
              </a:ext>
            </a:extLst>
          </p:cNvPr>
          <p:cNvSpPr/>
          <p:nvPr/>
        </p:nvSpPr>
        <p:spPr>
          <a:xfrm>
            <a:off x="373522" y="0"/>
            <a:ext cx="147415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BE5687E-16DF-544E-89AF-2BB570784C86}"/>
              </a:ext>
            </a:extLst>
          </p:cNvPr>
          <p:cNvSpPr/>
          <p:nvPr/>
        </p:nvSpPr>
        <p:spPr>
          <a:xfrm>
            <a:off x="299815" y="0"/>
            <a:ext cx="73707" cy="6858000"/>
          </a:xfrm>
          <a:prstGeom prst="rect">
            <a:avLst/>
          </a:prstGeom>
          <a:solidFill>
            <a:srgbClr val="FFDB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38C5A99-7D29-B24E-8FE1-86AAFCC3000A}"/>
              </a:ext>
            </a:extLst>
          </p:cNvPr>
          <p:cNvSpPr/>
          <p:nvPr/>
        </p:nvSpPr>
        <p:spPr>
          <a:xfrm>
            <a:off x="1285103" y="646187"/>
            <a:ext cx="7105135" cy="611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b="1" dirty="0"/>
              <a:t>Bruken av bindestrek</a:t>
            </a:r>
          </a:p>
          <a:p>
            <a:r>
              <a:rPr lang="nb-NO" sz="2400" dirty="0"/>
              <a:t> </a:t>
            </a:r>
          </a:p>
          <a:p>
            <a:r>
              <a:rPr lang="nb-NO" sz="2400" dirty="0"/>
              <a:t>Bindestreker skal gjøre en tekst mer lesbar / lettlest. </a:t>
            </a:r>
          </a:p>
          <a:p>
            <a:r>
              <a:rPr lang="nb-NO" sz="2400" dirty="0"/>
              <a:t> </a:t>
            </a:r>
          </a:p>
          <a:p>
            <a:r>
              <a:rPr lang="nb-NO" sz="2400" dirty="0"/>
              <a:t>Unngå opphoping av vokaler eller konsonanter:</a:t>
            </a:r>
          </a:p>
          <a:p>
            <a:r>
              <a:rPr lang="nb-NO" sz="2400" dirty="0"/>
              <a:t>f eks </a:t>
            </a:r>
            <a:r>
              <a:rPr lang="nb-NO" sz="2400" dirty="0" err="1"/>
              <a:t>jaemie-aajmoe</a:t>
            </a:r>
            <a:r>
              <a:rPr lang="nb-NO" sz="2400" dirty="0"/>
              <a:t>, </a:t>
            </a:r>
            <a:r>
              <a:rPr lang="nb-NO" sz="2400" dirty="0" err="1"/>
              <a:t>dåaroe-åvehke</a:t>
            </a:r>
            <a:r>
              <a:rPr lang="nb-NO" sz="2400" dirty="0"/>
              <a:t>, </a:t>
            </a:r>
            <a:r>
              <a:rPr lang="nb-NO" sz="2400" dirty="0" err="1"/>
              <a:t>maadth-hïejme</a:t>
            </a:r>
            <a:r>
              <a:rPr lang="nb-NO" sz="2400" dirty="0"/>
              <a:t> (og ikke: </a:t>
            </a:r>
            <a:r>
              <a:rPr lang="nb-NO" sz="2400" dirty="0" err="1"/>
              <a:t>jaemieaajmoe</a:t>
            </a:r>
            <a:r>
              <a:rPr lang="nb-NO" sz="2400" dirty="0"/>
              <a:t>, </a:t>
            </a:r>
            <a:r>
              <a:rPr lang="nb-NO" sz="2400" dirty="0" err="1"/>
              <a:t>dåaroeåejvie</a:t>
            </a:r>
            <a:r>
              <a:rPr lang="nb-NO" sz="2400" dirty="0"/>
              <a:t>, </a:t>
            </a:r>
            <a:r>
              <a:rPr lang="nb-NO" sz="2400" dirty="0" err="1"/>
              <a:t>maadthhïejme</a:t>
            </a:r>
            <a:r>
              <a:rPr lang="nb-NO" sz="2400" dirty="0"/>
              <a:t>)</a:t>
            </a:r>
          </a:p>
          <a:p>
            <a:r>
              <a:rPr lang="nb-NO" sz="2400" dirty="0"/>
              <a:t> </a:t>
            </a:r>
          </a:p>
          <a:p>
            <a:r>
              <a:rPr lang="nb-NO" sz="2400" dirty="0"/>
              <a:t>Unngå feillesing:</a:t>
            </a:r>
          </a:p>
          <a:p>
            <a:r>
              <a:rPr lang="nb-NO" sz="2400" i="1" dirty="0" err="1"/>
              <a:t>doenh-aajmoe</a:t>
            </a:r>
            <a:r>
              <a:rPr lang="nb-NO" sz="2400" dirty="0"/>
              <a:t>  (som er et lite kjent ord og kan leses som: </a:t>
            </a:r>
            <a:r>
              <a:rPr lang="nb-NO" sz="2400" i="1" dirty="0"/>
              <a:t>doen-</a:t>
            </a:r>
            <a:r>
              <a:rPr lang="nb-NO" sz="2400" i="1" dirty="0" err="1"/>
              <a:t>haajmoe</a:t>
            </a:r>
            <a:r>
              <a:rPr lang="nb-NO" sz="2400" dirty="0"/>
              <a:t>), </a:t>
            </a:r>
            <a:r>
              <a:rPr lang="nb-NO" sz="2400" dirty="0" err="1"/>
              <a:t>dåaroe-nïere</a:t>
            </a:r>
            <a:r>
              <a:rPr lang="nb-NO" sz="2400" dirty="0"/>
              <a:t> (ikke: </a:t>
            </a:r>
            <a:r>
              <a:rPr lang="nb-NO" sz="2400" dirty="0" err="1"/>
              <a:t>dåaroen-ïere</a:t>
            </a:r>
            <a:r>
              <a:rPr lang="nb-NO" sz="2400" dirty="0"/>
              <a:t>)</a:t>
            </a:r>
          </a:p>
          <a:p>
            <a:endParaRPr lang="nb-NO" sz="2400" dirty="0"/>
          </a:p>
          <a:p>
            <a:r>
              <a:rPr lang="nb-NO" sz="2400" dirty="0"/>
              <a:t>Ikke bindestrek før: </a:t>
            </a:r>
            <a:r>
              <a:rPr lang="nb-NO" sz="2400" b="1" i="1" dirty="0" err="1"/>
              <a:t>laakan</a:t>
            </a:r>
            <a:r>
              <a:rPr lang="nb-NO" sz="2400" b="1" i="1" dirty="0"/>
              <a:t>, </a:t>
            </a:r>
            <a:r>
              <a:rPr lang="nb-NO" sz="2400" b="1" i="1" dirty="0" err="1"/>
              <a:t>voete</a:t>
            </a:r>
            <a:r>
              <a:rPr lang="nb-NO" sz="2400" b="1" i="1" dirty="0"/>
              <a:t>, </a:t>
            </a:r>
            <a:r>
              <a:rPr lang="nb-NO" sz="2400" b="1" i="1" dirty="0" err="1"/>
              <a:t>bielie</a:t>
            </a:r>
            <a:endParaRPr lang="nb-NO" sz="2400" b="1" i="1" dirty="0"/>
          </a:p>
          <a:p>
            <a:r>
              <a:rPr lang="nb-NO" sz="2400" dirty="0"/>
              <a:t>Eks: </a:t>
            </a:r>
            <a:r>
              <a:rPr lang="nb-NO" sz="2400" i="1" dirty="0" err="1"/>
              <a:t>tjaebpieslaakan</a:t>
            </a:r>
            <a:r>
              <a:rPr lang="nb-NO" sz="2400" i="1" dirty="0"/>
              <a:t>, </a:t>
            </a:r>
            <a:r>
              <a:rPr lang="nb-NO" sz="2400" i="1" dirty="0" err="1"/>
              <a:t>gieriesvoete</a:t>
            </a:r>
            <a:r>
              <a:rPr lang="nb-NO" sz="2400" i="1" dirty="0"/>
              <a:t>, </a:t>
            </a:r>
            <a:r>
              <a:rPr lang="nb-NO" sz="2400" i="1" dirty="0" err="1"/>
              <a:t>paarrebielie</a:t>
            </a:r>
            <a:r>
              <a:rPr lang="nb-NO" sz="2400" i="1" dirty="0"/>
              <a:t>, </a:t>
            </a:r>
            <a:r>
              <a:rPr lang="nb-NO" sz="2400" i="1" dirty="0" err="1"/>
              <a:t>dållebealesne</a:t>
            </a:r>
            <a:endParaRPr lang="nb-NO" sz="2400" i="1" dirty="0"/>
          </a:p>
          <a:p>
            <a:pPr>
              <a:spcBef>
                <a:spcPts val="200"/>
              </a:spcBef>
              <a:spcAft>
                <a:spcPts val="0"/>
              </a:spcAft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5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9EBCE4-A4ED-8B45-8042-70A9409C414A}"/>
              </a:ext>
            </a:extLst>
          </p:cNvPr>
          <p:cNvSpPr/>
          <p:nvPr/>
        </p:nvSpPr>
        <p:spPr>
          <a:xfrm>
            <a:off x="0" y="0"/>
            <a:ext cx="147415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384BCD-5060-264A-9D4F-5F5B7F9AD88E}"/>
              </a:ext>
            </a:extLst>
          </p:cNvPr>
          <p:cNvSpPr/>
          <p:nvPr/>
        </p:nvSpPr>
        <p:spPr>
          <a:xfrm>
            <a:off x="152400" y="0"/>
            <a:ext cx="147415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E2E82D0-F187-9E4B-8784-2C282CCD9BE3}"/>
              </a:ext>
            </a:extLst>
          </p:cNvPr>
          <p:cNvSpPr/>
          <p:nvPr/>
        </p:nvSpPr>
        <p:spPr>
          <a:xfrm>
            <a:off x="373522" y="0"/>
            <a:ext cx="147415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BE5687E-16DF-544E-89AF-2BB570784C86}"/>
              </a:ext>
            </a:extLst>
          </p:cNvPr>
          <p:cNvSpPr/>
          <p:nvPr/>
        </p:nvSpPr>
        <p:spPr>
          <a:xfrm>
            <a:off x="299815" y="0"/>
            <a:ext cx="73707" cy="6858000"/>
          </a:xfrm>
          <a:prstGeom prst="rect">
            <a:avLst/>
          </a:prstGeom>
          <a:solidFill>
            <a:srgbClr val="FFDB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0F8954C-FF4C-A54A-8107-A020844A5FC7}"/>
              </a:ext>
            </a:extLst>
          </p:cNvPr>
          <p:cNvSpPr/>
          <p:nvPr/>
        </p:nvSpPr>
        <p:spPr>
          <a:xfrm>
            <a:off x="889253" y="482327"/>
            <a:ext cx="774768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nb-NO" sz="32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Bibelske person- og stedsnavn skrives i nominativ som på norsk. </a:t>
            </a:r>
          </a:p>
          <a:p>
            <a:pPr marL="180340" indent="-180340">
              <a:spcAft>
                <a:spcPts val="0"/>
              </a:spcAft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180340" indent="-180340">
              <a:spcAft>
                <a:spcPts val="0"/>
              </a:spcAft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Apollos, Lukas, Patmos .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Unnatak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Jeesuse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indent="-180340">
              <a:spcAft>
                <a:spcPts val="0"/>
              </a:spcAft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Også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“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ikke-samiske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bokstavkombinasjoner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Antiokia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Taddaios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Matteus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indent="-180340"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indent="-180340">
              <a:spcAft>
                <a:spcPts val="0"/>
              </a:spcAft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samisk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diftong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får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innskudt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’j’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‘v’: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Galileja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Josjuva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indent="-180340">
              <a:spcAft>
                <a:spcPts val="0"/>
              </a:spcAft>
            </a:pP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indent="-180340">
              <a:spcAft>
                <a:spcPts val="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Navn som ender på andre vokaler enn ‘a’, får lagt til kun kasusendelse: Jeriko – 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Jerikon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Jerikose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Jerikoine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indent="-180340"/>
            <a:r>
              <a:rPr lang="nb-NO" sz="2400" dirty="0"/>
              <a:t>Farao - </a:t>
            </a:r>
            <a:r>
              <a:rPr lang="nb-NO" sz="2400" dirty="0" err="1"/>
              <a:t>Faraon</a:t>
            </a:r>
            <a:r>
              <a:rPr lang="nb-NO" sz="2400" dirty="0"/>
              <a:t> - </a:t>
            </a:r>
            <a:r>
              <a:rPr lang="nb-NO" sz="2400" dirty="0" err="1"/>
              <a:t>Faraose</a:t>
            </a:r>
            <a:r>
              <a:rPr lang="nb-NO" sz="2400" dirty="0"/>
              <a:t> – </a:t>
            </a:r>
            <a:r>
              <a:rPr lang="nb-NO" sz="2400" dirty="0" err="1"/>
              <a:t>Faraoine</a:t>
            </a:r>
            <a:endParaRPr lang="nb-NO" sz="2400" dirty="0"/>
          </a:p>
          <a:p>
            <a:pPr marL="180340" indent="-180340">
              <a:spcAft>
                <a:spcPts val="0"/>
              </a:spcAft>
            </a:pP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nb-NO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b-NO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nb-NO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96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9EBCE4-A4ED-8B45-8042-70A9409C414A}"/>
              </a:ext>
            </a:extLst>
          </p:cNvPr>
          <p:cNvSpPr/>
          <p:nvPr/>
        </p:nvSpPr>
        <p:spPr>
          <a:xfrm>
            <a:off x="0" y="0"/>
            <a:ext cx="147415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384BCD-5060-264A-9D4F-5F5B7F9AD88E}"/>
              </a:ext>
            </a:extLst>
          </p:cNvPr>
          <p:cNvSpPr/>
          <p:nvPr/>
        </p:nvSpPr>
        <p:spPr>
          <a:xfrm>
            <a:off x="152400" y="0"/>
            <a:ext cx="147415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E2E82D0-F187-9E4B-8784-2C282CCD9BE3}"/>
              </a:ext>
            </a:extLst>
          </p:cNvPr>
          <p:cNvSpPr/>
          <p:nvPr/>
        </p:nvSpPr>
        <p:spPr>
          <a:xfrm>
            <a:off x="373522" y="0"/>
            <a:ext cx="147415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BE5687E-16DF-544E-89AF-2BB570784C86}"/>
              </a:ext>
            </a:extLst>
          </p:cNvPr>
          <p:cNvSpPr/>
          <p:nvPr/>
        </p:nvSpPr>
        <p:spPr>
          <a:xfrm>
            <a:off x="299815" y="0"/>
            <a:ext cx="73707" cy="6858000"/>
          </a:xfrm>
          <a:prstGeom prst="rect">
            <a:avLst/>
          </a:prstGeom>
          <a:solidFill>
            <a:srgbClr val="FFDB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A1DA89B-3EDB-7246-BE26-8A3B7F151102}"/>
              </a:ext>
            </a:extLst>
          </p:cNvPr>
          <p:cNvSpPr/>
          <p:nvPr/>
        </p:nvSpPr>
        <p:spPr>
          <a:xfrm>
            <a:off x="926757" y="474345"/>
            <a:ext cx="76364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Navn med gudenavnet El og Al: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indent="-180340">
              <a:spcAft>
                <a:spcPts val="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Eks: 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Eseki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-el (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Esekiel), 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Samu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-el (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Samuel), Ba-al (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Baal)</a:t>
            </a:r>
          </a:p>
          <a:p>
            <a:pPr>
              <a:spcAft>
                <a:spcPts val="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180340" indent="-180340">
              <a:spcAft>
                <a:spcPts val="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180340" indent="-180340">
              <a:spcAft>
                <a:spcPts val="0"/>
              </a:spcAft>
            </a:pPr>
            <a:r>
              <a:rPr lang="nb-NO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Navn med ‘bar’  (sønn av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180340" indent="-180340">
              <a:spcAft>
                <a:spcPts val="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Skrives med påfølgende bindestrek og stor bokstav.</a:t>
            </a:r>
          </a:p>
          <a:p>
            <a:pPr marL="180340" indent="-180340">
              <a:spcAft>
                <a:spcPts val="0"/>
              </a:spcAft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Bar-Abbas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/no: Barabbas), Bar-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Nabas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/no: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Barnabass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Bar-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Timaios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Bartimaios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no: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Bartimeus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Navn med ‘bet’ (hebraisk 'hus')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Skrives med påfølgende bindestrek og liten bokstav.</a:t>
            </a:r>
          </a:p>
          <a:p>
            <a:pPr>
              <a:spcAft>
                <a:spcPts val="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Eks: Bet-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ania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Betania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,) Bet-el (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Betel), Bet-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tsada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Betsada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Bet-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tsaida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Betsaida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180340" indent="-180340">
              <a:spcAft>
                <a:spcPts val="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180340" indent="-180340">
              <a:spcAft>
                <a:spcPts val="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Unnatak: Betlehem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3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9EBCE4-A4ED-8B45-8042-70A9409C414A}"/>
              </a:ext>
            </a:extLst>
          </p:cNvPr>
          <p:cNvSpPr/>
          <p:nvPr/>
        </p:nvSpPr>
        <p:spPr>
          <a:xfrm>
            <a:off x="0" y="0"/>
            <a:ext cx="147415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384BCD-5060-264A-9D4F-5F5B7F9AD88E}"/>
              </a:ext>
            </a:extLst>
          </p:cNvPr>
          <p:cNvSpPr/>
          <p:nvPr/>
        </p:nvSpPr>
        <p:spPr>
          <a:xfrm>
            <a:off x="152400" y="0"/>
            <a:ext cx="147415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E2E82D0-F187-9E4B-8784-2C282CCD9BE3}"/>
              </a:ext>
            </a:extLst>
          </p:cNvPr>
          <p:cNvSpPr/>
          <p:nvPr/>
        </p:nvSpPr>
        <p:spPr>
          <a:xfrm>
            <a:off x="373522" y="0"/>
            <a:ext cx="147415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BE5687E-16DF-544E-89AF-2BB570784C86}"/>
              </a:ext>
            </a:extLst>
          </p:cNvPr>
          <p:cNvSpPr/>
          <p:nvPr/>
        </p:nvSpPr>
        <p:spPr>
          <a:xfrm>
            <a:off x="299815" y="0"/>
            <a:ext cx="73707" cy="6858000"/>
          </a:xfrm>
          <a:prstGeom prst="rect">
            <a:avLst/>
          </a:prstGeom>
          <a:solidFill>
            <a:srgbClr val="FFDB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8D2C28F-0614-DA4A-B2BD-67CF87F84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95250"/>
            <a:ext cx="76454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9EBCE4-A4ED-8B45-8042-70A9409C414A}"/>
              </a:ext>
            </a:extLst>
          </p:cNvPr>
          <p:cNvSpPr/>
          <p:nvPr/>
        </p:nvSpPr>
        <p:spPr>
          <a:xfrm>
            <a:off x="0" y="0"/>
            <a:ext cx="147415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384BCD-5060-264A-9D4F-5F5B7F9AD88E}"/>
              </a:ext>
            </a:extLst>
          </p:cNvPr>
          <p:cNvSpPr/>
          <p:nvPr/>
        </p:nvSpPr>
        <p:spPr>
          <a:xfrm>
            <a:off x="152400" y="0"/>
            <a:ext cx="147415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E2E82D0-F187-9E4B-8784-2C282CCD9BE3}"/>
              </a:ext>
            </a:extLst>
          </p:cNvPr>
          <p:cNvSpPr/>
          <p:nvPr/>
        </p:nvSpPr>
        <p:spPr>
          <a:xfrm>
            <a:off x="373522" y="0"/>
            <a:ext cx="147415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BE5687E-16DF-544E-89AF-2BB570784C86}"/>
              </a:ext>
            </a:extLst>
          </p:cNvPr>
          <p:cNvSpPr/>
          <p:nvPr/>
        </p:nvSpPr>
        <p:spPr>
          <a:xfrm>
            <a:off x="299815" y="0"/>
            <a:ext cx="73707" cy="6858000"/>
          </a:xfrm>
          <a:prstGeom prst="rect">
            <a:avLst/>
          </a:prstGeom>
          <a:solidFill>
            <a:srgbClr val="FFDB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E439612-0E30-234C-B8BB-3634E54C7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41" y="0"/>
            <a:ext cx="7130425" cy="6858000"/>
          </a:xfrm>
          <a:prstGeom prst="rect">
            <a:avLst/>
          </a:prstGeom>
        </p:spPr>
      </p:pic>
      <p:sp>
        <p:nvSpPr>
          <p:cNvPr id="9" name="Avrundet rektangel 8">
            <a:extLst>
              <a:ext uri="{FF2B5EF4-FFF2-40B4-BE49-F238E27FC236}">
                <a16:creationId xmlns:a16="http://schemas.microsoft.com/office/drawing/2014/main" id="{AA2363FC-55F7-AC4F-B257-6AB721F9FD59}"/>
              </a:ext>
            </a:extLst>
          </p:cNvPr>
          <p:cNvSpPr/>
          <p:nvPr/>
        </p:nvSpPr>
        <p:spPr>
          <a:xfrm>
            <a:off x="1676144" y="1423172"/>
            <a:ext cx="6684579" cy="10210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8A1753F-FD2F-554E-BDEB-A0313369EC91}"/>
              </a:ext>
            </a:extLst>
          </p:cNvPr>
          <p:cNvSpPr txBox="1"/>
          <p:nvPr/>
        </p:nvSpPr>
        <p:spPr>
          <a:xfrm>
            <a:off x="1912743" y="1423172"/>
            <a:ext cx="65526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00" dirty="0">
                <a:solidFill>
                  <a:schemeClr val="bg1"/>
                </a:solidFill>
              </a:rPr>
              <a:t>10.15   Uheldige feilstavelser fra det sørsamiske bibeloversettingsarbeidet</a:t>
            </a:r>
          </a:p>
        </p:txBody>
      </p:sp>
    </p:spTree>
    <p:extLst>
      <p:ext uri="{BB962C8B-B14F-4D97-AF65-F5344CB8AC3E}">
        <p14:creationId xmlns:p14="http://schemas.microsoft.com/office/powerpoint/2010/main" val="114933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9EBCE4-A4ED-8B45-8042-70A9409C414A}"/>
              </a:ext>
            </a:extLst>
          </p:cNvPr>
          <p:cNvSpPr/>
          <p:nvPr/>
        </p:nvSpPr>
        <p:spPr>
          <a:xfrm>
            <a:off x="0" y="0"/>
            <a:ext cx="147415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384BCD-5060-264A-9D4F-5F5B7F9AD88E}"/>
              </a:ext>
            </a:extLst>
          </p:cNvPr>
          <p:cNvSpPr/>
          <p:nvPr/>
        </p:nvSpPr>
        <p:spPr>
          <a:xfrm>
            <a:off x="152400" y="0"/>
            <a:ext cx="147415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E2E82D0-F187-9E4B-8784-2C282CCD9BE3}"/>
              </a:ext>
            </a:extLst>
          </p:cNvPr>
          <p:cNvSpPr/>
          <p:nvPr/>
        </p:nvSpPr>
        <p:spPr>
          <a:xfrm>
            <a:off x="373522" y="0"/>
            <a:ext cx="147415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BE5687E-16DF-544E-89AF-2BB570784C86}"/>
              </a:ext>
            </a:extLst>
          </p:cNvPr>
          <p:cNvSpPr/>
          <p:nvPr/>
        </p:nvSpPr>
        <p:spPr>
          <a:xfrm>
            <a:off x="299815" y="0"/>
            <a:ext cx="73707" cy="6858000"/>
          </a:xfrm>
          <a:prstGeom prst="rect">
            <a:avLst/>
          </a:prstGeom>
          <a:solidFill>
            <a:srgbClr val="FFDB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0061790-0B0B-F24E-A812-90B5D555343A}"/>
              </a:ext>
            </a:extLst>
          </p:cNvPr>
          <p:cNvSpPr txBox="1"/>
          <p:nvPr/>
        </p:nvSpPr>
        <p:spPr>
          <a:xfrm>
            <a:off x="1000897" y="716692"/>
            <a:ext cx="776958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 </a:t>
            </a:r>
          </a:p>
          <a:p>
            <a:r>
              <a:rPr lang="nb-NO" sz="2400" dirty="0"/>
              <a:t>Bibelselskapet sine </a:t>
            </a:r>
            <a:r>
              <a:rPr lang="nb-NO" sz="2400" b="1" dirty="0"/>
              <a:t>prinsipper for oversettelsesarbeidet (2000–2011):</a:t>
            </a:r>
          </a:p>
          <a:p>
            <a:endParaRPr lang="nb-NO" sz="2400" dirty="0"/>
          </a:p>
          <a:p>
            <a:r>
              <a:rPr lang="nb-NO" sz="2400" dirty="0"/>
              <a:t>Nærmere kildeteksten.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dirty="0"/>
              <a:t>Mer konkordant (ordrett) og konsistent (konsekvent)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dirty="0"/>
              <a:t>Mer presis gjengivelse av billedspråk (metaforer)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dirty="0"/>
              <a:t>Synliggjøre kulturelle forskjeller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dirty="0"/>
              <a:t>Reflektere kildetekstens stil- og sjangervariasjon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dirty="0"/>
              <a:t>Ta i bruk ny kunnskap om bibelteksten</a:t>
            </a:r>
          </a:p>
          <a:p>
            <a:pPr lvl="0"/>
            <a:endParaRPr lang="nb-NO" sz="2400" dirty="0"/>
          </a:p>
          <a:p>
            <a:r>
              <a:rPr lang="nb-NO" sz="2400" dirty="0"/>
              <a:t>Nærmere mottakerspråket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dirty="0"/>
              <a:t>Sikre språklig rytme og pregnans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dirty="0"/>
              <a:t>Ta hensyn til nyere språkutvikling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765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9EBCE4-A4ED-8B45-8042-70A9409C414A}"/>
              </a:ext>
            </a:extLst>
          </p:cNvPr>
          <p:cNvSpPr/>
          <p:nvPr/>
        </p:nvSpPr>
        <p:spPr>
          <a:xfrm>
            <a:off x="0" y="0"/>
            <a:ext cx="147415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384BCD-5060-264A-9D4F-5F5B7F9AD88E}"/>
              </a:ext>
            </a:extLst>
          </p:cNvPr>
          <p:cNvSpPr/>
          <p:nvPr/>
        </p:nvSpPr>
        <p:spPr>
          <a:xfrm>
            <a:off x="152400" y="0"/>
            <a:ext cx="147415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E2E82D0-F187-9E4B-8784-2C282CCD9BE3}"/>
              </a:ext>
            </a:extLst>
          </p:cNvPr>
          <p:cNvSpPr/>
          <p:nvPr/>
        </p:nvSpPr>
        <p:spPr>
          <a:xfrm>
            <a:off x="373522" y="0"/>
            <a:ext cx="147415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BE5687E-16DF-544E-89AF-2BB570784C86}"/>
              </a:ext>
            </a:extLst>
          </p:cNvPr>
          <p:cNvSpPr/>
          <p:nvPr/>
        </p:nvSpPr>
        <p:spPr>
          <a:xfrm>
            <a:off x="299815" y="0"/>
            <a:ext cx="73707" cy="6858000"/>
          </a:xfrm>
          <a:prstGeom prst="rect">
            <a:avLst/>
          </a:prstGeom>
          <a:solidFill>
            <a:srgbClr val="FFDB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AC90EC5-4F59-A34A-AA68-37370BAB7421}"/>
              </a:ext>
            </a:extLst>
          </p:cNvPr>
          <p:cNvSpPr txBox="1"/>
          <p:nvPr/>
        </p:nvSpPr>
        <p:spPr>
          <a:xfrm>
            <a:off x="2137719" y="2434281"/>
            <a:ext cx="7315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2800" i="1" dirty="0" err="1"/>
              <a:t>vaestiedidh</a:t>
            </a:r>
            <a:r>
              <a:rPr lang="nb-NO" sz="2800" i="1" dirty="0"/>
              <a:t> – </a:t>
            </a:r>
            <a:r>
              <a:rPr lang="nb-NO" sz="2800" i="1" dirty="0" err="1"/>
              <a:t>svååredh</a:t>
            </a:r>
            <a:endParaRPr lang="nb-NO" sz="2800" dirty="0"/>
          </a:p>
          <a:p>
            <a:pPr lvl="0"/>
            <a:r>
              <a:rPr lang="nb-NO" sz="2800" i="1" dirty="0" err="1"/>
              <a:t>gaarmanæjja</a:t>
            </a:r>
            <a:r>
              <a:rPr lang="nb-NO" sz="2800" i="1" dirty="0"/>
              <a:t> – </a:t>
            </a:r>
            <a:r>
              <a:rPr lang="nb-NO" sz="2800" i="1" dirty="0" err="1"/>
              <a:t>kaarre</a:t>
            </a:r>
            <a:endParaRPr lang="nb-NO" sz="2800" dirty="0"/>
          </a:p>
          <a:p>
            <a:pPr lvl="0"/>
            <a:r>
              <a:rPr lang="nb-NO" sz="2800" i="1" dirty="0" err="1"/>
              <a:t>krööhkestidh</a:t>
            </a:r>
            <a:r>
              <a:rPr lang="nb-NO" sz="2800" i="1" dirty="0"/>
              <a:t> – </a:t>
            </a:r>
            <a:r>
              <a:rPr lang="nb-NO" sz="2800" i="1" dirty="0" err="1"/>
              <a:t>pryöjjadidh</a:t>
            </a:r>
            <a:r>
              <a:rPr lang="nb-NO" sz="2800" i="1" dirty="0"/>
              <a:t>, </a:t>
            </a:r>
            <a:r>
              <a:rPr lang="nb-NO" sz="2800" i="1" dirty="0" err="1"/>
              <a:t>pryjjedh</a:t>
            </a:r>
            <a:r>
              <a:rPr lang="nb-NO" sz="2800" i="1" dirty="0"/>
              <a:t> </a:t>
            </a:r>
            <a:endParaRPr lang="nb-NO" sz="2800" dirty="0"/>
          </a:p>
          <a:p>
            <a:pPr lvl="0"/>
            <a:r>
              <a:rPr lang="nb-NO" sz="2800" i="1" dirty="0" err="1"/>
              <a:t>jaahkoeladtje</a:t>
            </a:r>
            <a:r>
              <a:rPr lang="nb-NO" sz="2800" i="1" dirty="0"/>
              <a:t> – </a:t>
            </a:r>
            <a:r>
              <a:rPr lang="nb-NO" sz="2800" i="1" dirty="0" err="1"/>
              <a:t>jaahkoles</a:t>
            </a:r>
            <a:r>
              <a:rPr lang="nb-NO" sz="2800" i="1" dirty="0"/>
              <a:t> </a:t>
            </a:r>
            <a:r>
              <a:rPr lang="nb-NO" sz="2800" i="1" dirty="0" err="1"/>
              <a:t>almetje</a:t>
            </a:r>
            <a:endParaRPr lang="nb-NO" sz="2800" dirty="0"/>
          </a:p>
          <a:p>
            <a:pPr lvl="0"/>
            <a:r>
              <a:rPr lang="nb-NO" sz="2800" i="1" dirty="0" err="1"/>
              <a:t>hearaldehtedh</a:t>
            </a:r>
            <a:r>
              <a:rPr lang="nb-NO" sz="2800" i="1" dirty="0"/>
              <a:t> - </a:t>
            </a:r>
            <a:r>
              <a:rPr lang="nb-NO" sz="2800" i="1" dirty="0" err="1"/>
              <a:t>sturredh</a:t>
            </a:r>
            <a:endParaRPr lang="nb-NO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512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9EBCE4-A4ED-8B45-8042-70A9409C414A}"/>
              </a:ext>
            </a:extLst>
          </p:cNvPr>
          <p:cNvSpPr/>
          <p:nvPr/>
        </p:nvSpPr>
        <p:spPr>
          <a:xfrm>
            <a:off x="0" y="0"/>
            <a:ext cx="147415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384BCD-5060-264A-9D4F-5F5B7F9AD88E}"/>
              </a:ext>
            </a:extLst>
          </p:cNvPr>
          <p:cNvSpPr/>
          <p:nvPr/>
        </p:nvSpPr>
        <p:spPr>
          <a:xfrm>
            <a:off x="152400" y="0"/>
            <a:ext cx="147415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E2E82D0-F187-9E4B-8784-2C282CCD9BE3}"/>
              </a:ext>
            </a:extLst>
          </p:cNvPr>
          <p:cNvSpPr/>
          <p:nvPr/>
        </p:nvSpPr>
        <p:spPr>
          <a:xfrm>
            <a:off x="373522" y="0"/>
            <a:ext cx="147415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BE5687E-16DF-544E-89AF-2BB570784C86}"/>
              </a:ext>
            </a:extLst>
          </p:cNvPr>
          <p:cNvSpPr/>
          <p:nvPr/>
        </p:nvSpPr>
        <p:spPr>
          <a:xfrm>
            <a:off x="299815" y="0"/>
            <a:ext cx="73707" cy="6858000"/>
          </a:xfrm>
          <a:prstGeom prst="rect">
            <a:avLst/>
          </a:prstGeom>
          <a:solidFill>
            <a:srgbClr val="FFDB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2DFF5FA-F070-4743-83B8-2A7099B3C433}"/>
              </a:ext>
            </a:extLst>
          </p:cNvPr>
          <p:cNvSpPr/>
          <p:nvPr/>
        </p:nvSpPr>
        <p:spPr>
          <a:xfrm>
            <a:off x="1111675" y="302359"/>
            <a:ext cx="773251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Språkdyrking / Unngå skandinavismer</a:t>
            </a:r>
          </a:p>
          <a:p>
            <a:r>
              <a:rPr lang="nb-NO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preposisjoner: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geajnoen</a:t>
            </a: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nelnie</a:t>
            </a: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vaedtsedh</a:t>
            </a: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geajnoem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vaedtsedh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«som Herren hadde sagt gjennom Elia» </a:t>
            </a:r>
            <a:r>
              <a:rPr lang="nb-NO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Kong 17,16</a:t>
            </a:r>
            <a:b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b-NO" sz="24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jeahteme</a:t>
            </a: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Hïljen</a:t>
            </a: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tjïrrh</a:t>
            </a: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numhtie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sjjïdti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guktie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Åejvie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Hïljem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stilleme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soptsestidh</a:t>
            </a:r>
            <a:endParaRPr lang="nb-NO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tallordet a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 et ubestemt pronomen: Hun skal føde en sønn: </a:t>
            </a: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Akte </a:t>
            </a:r>
            <a:r>
              <a:rPr lang="nb-NO" sz="24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baerniem</a:t>
            </a: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edtja</a:t>
            </a: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baersieldidh</a:t>
            </a: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Baerniem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edtja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baersieldidh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tålmodighet: </a:t>
            </a:r>
            <a:r>
              <a:rPr lang="nb-NO" sz="24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vïssjelesvoetem</a:t>
            </a: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utnedh</a:t>
            </a: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arhpedh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 (eie) en lue: </a:t>
            </a:r>
            <a:r>
              <a:rPr lang="nb-NO" sz="24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tjohpem</a:t>
            </a: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åtnam</a:t>
            </a: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lea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tjohpe</a:t>
            </a:r>
            <a:endParaRPr lang="nb-NO" sz="24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Aft>
                <a:spcPts val="0"/>
              </a:spcAft>
            </a:pP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 brøt avtalen og kom ikke: </a:t>
            </a:r>
            <a:r>
              <a:rPr lang="nb-NO" sz="24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Sjïehtesjimmiem</a:t>
            </a: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tjööpki</a:t>
            </a: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jïh</a:t>
            </a: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idtji</a:t>
            </a: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båetieh</a:t>
            </a:r>
            <a:r>
              <a:rPr lang="nb-NO" sz="24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idtji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båetieh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guktie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mååhtedimen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9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9EBCE4-A4ED-8B45-8042-70A9409C414A}"/>
              </a:ext>
            </a:extLst>
          </p:cNvPr>
          <p:cNvSpPr/>
          <p:nvPr/>
        </p:nvSpPr>
        <p:spPr>
          <a:xfrm>
            <a:off x="0" y="0"/>
            <a:ext cx="147415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384BCD-5060-264A-9D4F-5F5B7F9AD88E}"/>
              </a:ext>
            </a:extLst>
          </p:cNvPr>
          <p:cNvSpPr/>
          <p:nvPr/>
        </p:nvSpPr>
        <p:spPr>
          <a:xfrm>
            <a:off x="152400" y="0"/>
            <a:ext cx="147415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E2E82D0-F187-9E4B-8784-2C282CCD9BE3}"/>
              </a:ext>
            </a:extLst>
          </p:cNvPr>
          <p:cNvSpPr/>
          <p:nvPr/>
        </p:nvSpPr>
        <p:spPr>
          <a:xfrm>
            <a:off x="373522" y="0"/>
            <a:ext cx="147415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BE5687E-16DF-544E-89AF-2BB570784C86}"/>
              </a:ext>
            </a:extLst>
          </p:cNvPr>
          <p:cNvSpPr/>
          <p:nvPr/>
        </p:nvSpPr>
        <p:spPr>
          <a:xfrm>
            <a:off x="299815" y="0"/>
            <a:ext cx="73707" cy="6858000"/>
          </a:xfrm>
          <a:prstGeom prst="rect">
            <a:avLst/>
          </a:prstGeom>
          <a:solidFill>
            <a:srgbClr val="FFDB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14234D2-9F44-584D-86AA-5E91B86215A5}"/>
              </a:ext>
            </a:extLst>
          </p:cNvPr>
          <p:cNvSpPr/>
          <p:nvPr/>
        </p:nvSpPr>
        <p:spPr>
          <a:xfrm>
            <a:off x="1111150" y="464264"/>
            <a:ext cx="7659328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nb-NO" sz="3600" b="1" kern="0" dirty="0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Språklige valg</a:t>
            </a:r>
          </a:p>
          <a:p>
            <a:pPr>
              <a:spcAft>
                <a:spcPts val="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nb-NO" sz="24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Kort-former av verb</a:t>
            </a:r>
          </a:p>
          <a:p>
            <a:pPr>
              <a:spcAft>
                <a:spcPts val="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Maarhkosen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vaentjele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 det brukt langformer.. Disse ble endret til kortformer etter et vedtak i prosjekt II. Det vurderes nå å bruke langformer i enkelte tilfeller.</a:t>
            </a:r>
          </a:p>
          <a:p>
            <a:pPr>
              <a:spcAft>
                <a:spcPts val="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nb-NO" sz="24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Historisk presens</a:t>
            </a:r>
          </a:p>
          <a:p>
            <a:pPr>
              <a:spcAft>
                <a:spcPts val="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selv om grunnteksten har verb i fortid. </a:t>
            </a:r>
          </a:p>
          <a:p>
            <a:pPr>
              <a:spcAft>
                <a:spcPts val="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nb-NO" sz="2400" b="1" dirty="0" err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Possesivsufikser</a:t>
            </a:r>
            <a:endParaRPr lang="nb-NO" sz="2400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b-NO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Baarneme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goltelh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amma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jïh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darjoeh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dam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maam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stillem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Mïnnh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...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veedtjh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tjillegh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guktie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maahta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dov </a:t>
            </a:r>
            <a:r>
              <a:rPr lang="nb-NO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aahtjan</a:t>
            </a:r>
            <a:r>
              <a:rPr lang="nb-NO" sz="24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njaelkies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beapmoem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jurjiehtidh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maam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lyjhkoe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Dam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edtjh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aahtjasadth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buektedh</a:t>
            </a:r>
            <a:r>
              <a:rPr lang="nb-NO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...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Mos 27,10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(Brukes bare i tiltale?)</a:t>
            </a:r>
          </a:p>
        </p:txBody>
      </p:sp>
    </p:spTree>
    <p:extLst>
      <p:ext uri="{BB962C8B-B14F-4D97-AF65-F5344CB8AC3E}">
        <p14:creationId xmlns:p14="http://schemas.microsoft.com/office/powerpoint/2010/main" val="213457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9EBCE4-A4ED-8B45-8042-70A9409C414A}"/>
              </a:ext>
            </a:extLst>
          </p:cNvPr>
          <p:cNvSpPr/>
          <p:nvPr/>
        </p:nvSpPr>
        <p:spPr>
          <a:xfrm>
            <a:off x="0" y="0"/>
            <a:ext cx="147415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384BCD-5060-264A-9D4F-5F5B7F9AD88E}"/>
              </a:ext>
            </a:extLst>
          </p:cNvPr>
          <p:cNvSpPr/>
          <p:nvPr/>
        </p:nvSpPr>
        <p:spPr>
          <a:xfrm>
            <a:off x="152400" y="0"/>
            <a:ext cx="147415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E2E82D0-F187-9E4B-8784-2C282CCD9BE3}"/>
              </a:ext>
            </a:extLst>
          </p:cNvPr>
          <p:cNvSpPr/>
          <p:nvPr/>
        </p:nvSpPr>
        <p:spPr>
          <a:xfrm>
            <a:off x="373522" y="0"/>
            <a:ext cx="147415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BE5687E-16DF-544E-89AF-2BB570784C86}"/>
              </a:ext>
            </a:extLst>
          </p:cNvPr>
          <p:cNvSpPr/>
          <p:nvPr/>
        </p:nvSpPr>
        <p:spPr>
          <a:xfrm>
            <a:off x="299815" y="0"/>
            <a:ext cx="73707" cy="6858000"/>
          </a:xfrm>
          <a:prstGeom prst="rect">
            <a:avLst/>
          </a:prstGeom>
          <a:solidFill>
            <a:srgbClr val="FFDB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AD0EA07-2291-6B45-B153-FD2B6D1263AB}"/>
              </a:ext>
            </a:extLst>
          </p:cNvPr>
          <p:cNvSpPr txBox="1"/>
          <p:nvPr/>
        </p:nvSpPr>
        <p:spPr>
          <a:xfrm>
            <a:off x="991673" y="528034"/>
            <a:ext cx="777880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Gamle mål- og vektenheter </a:t>
            </a:r>
          </a:p>
          <a:p>
            <a:r>
              <a:rPr lang="nb-NO" sz="2400" dirty="0" err="1"/>
              <a:t>Sjekel</a:t>
            </a:r>
            <a:r>
              <a:rPr lang="nb-NO" sz="2400" dirty="0"/>
              <a:t>: </a:t>
            </a:r>
            <a:r>
              <a:rPr lang="nb-NO" sz="2400" i="1" dirty="0" err="1"/>
              <a:t>Laante-stuhtje</a:t>
            </a:r>
            <a:r>
              <a:rPr lang="nb-NO" sz="2400" i="1" dirty="0"/>
              <a:t> </a:t>
            </a:r>
            <a:r>
              <a:rPr lang="nb-NO" sz="2400" i="1" dirty="0" err="1"/>
              <a:t>mij</a:t>
            </a:r>
            <a:r>
              <a:rPr lang="nb-NO" sz="2400" i="1" dirty="0"/>
              <a:t> </a:t>
            </a:r>
            <a:r>
              <a:rPr lang="nb-NO" sz="2400" i="1" dirty="0" err="1"/>
              <a:t>njieljiestoreluhke</a:t>
            </a:r>
            <a:r>
              <a:rPr lang="nb-NO" sz="2400" i="1" dirty="0"/>
              <a:t> </a:t>
            </a:r>
            <a:r>
              <a:rPr lang="nb-NO" sz="2400" i="1" dirty="0" err="1"/>
              <a:t>sïlpe-sjekelen</a:t>
            </a:r>
            <a:r>
              <a:rPr lang="nb-NO" sz="2400" i="1" dirty="0"/>
              <a:t> </a:t>
            </a:r>
            <a:r>
              <a:rPr lang="nb-NO" sz="2400" i="1" dirty="0" err="1"/>
              <a:t>vierhtie</a:t>
            </a:r>
            <a:r>
              <a:rPr lang="nb-NO" sz="2400" dirty="0"/>
              <a:t>  </a:t>
            </a:r>
            <a:r>
              <a:rPr lang="nb-NO" sz="2400" baseline="-25000" dirty="0"/>
              <a:t>1 Mos 23,15 </a:t>
            </a:r>
          </a:p>
          <a:p>
            <a:r>
              <a:rPr lang="nb-NO" sz="2400" dirty="0"/>
              <a:t>Med en forklaring i en fotnote: </a:t>
            </a:r>
            <a:r>
              <a:rPr lang="nb-NO" sz="2400" i="1" dirty="0" err="1"/>
              <a:t>njieljiestoreluhkie</a:t>
            </a:r>
            <a:r>
              <a:rPr lang="nb-NO" sz="2400" i="1" dirty="0"/>
              <a:t> </a:t>
            </a:r>
            <a:r>
              <a:rPr lang="nb-NO" sz="2400" i="1" dirty="0" err="1"/>
              <a:t>sïlpe-sjekel</a:t>
            </a:r>
            <a:r>
              <a:rPr lang="nb-NO" sz="2400" i="1" dirty="0"/>
              <a:t>, 400 </a:t>
            </a:r>
            <a:r>
              <a:rPr lang="nb-NO" sz="2400" i="1" dirty="0" err="1"/>
              <a:t>sjekel</a:t>
            </a:r>
            <a:r>
              <a:rPr lang="nb-NO" sz="2400" i="1" dirty="0"/>
              <a:t> lea </a:t>
            </a:r>
            <a:r>
              <a:rPr lang="nb-NO" sz="2400" i="1" dirty="0" err="1"/>
              <a:t>medtie</a:t>
            </a:r>
            <a:r>
              <a:rPr lang="nb-NO" sz="2400" i="1" dirty="0"/>
              <a:t> 4,5 kg</a:t>
            </a:r>
          </a:p>
          <a:p>
            <a:r>
              <a:rPr lang="nb-NO" sz="2400" dirty="0"/>
              <a:t>Omer: </a:t>
            </a:r>
            <a:r>
              <a:rPr lang="nb-NO" sz="2400" i="1" dirty="0" err="1"/>
              <a:t>Tjöönghkede</a:t>
            </a:r>
            <a:r>
              <a:rPr lang="nb-NO" sz="2400" i="1" dirty="0"/>
              <a:t> </a:t>
            </a:r>
            <a:r>
              <a:rPr lang="nb-NO" sz="2400" i="1" dirty="0" err="1"/>
              <a:t>destie</a:t>
            </a:r>
            <a:r>
              <a:rPr lang="nb-NO" sz="2400" i="1" dirty="0"/>
              <a:t> </a:t>
            </a:r>
            <a:r>
              <a:rPr lang="nb-NO" sz="2400" i="1" dirty="0" err="1"/>
              <a:t>dan</a:t>
            </a:r>
            <a:r>
              <a:rPr lang="nb-NO" sz="2400" i="1" dirty="0"/>
              <a:t> </a:t>
            </a:r>
            <a:r>
              <a:rPr lang="nb-NO" sz="2400" i="1" dirty="0" err="1"/>
              <a:t>jïjnjem</a:t>
            </a:r>
            <a:r>
              <a:rPr lang="nb-NO" sz="2400" i="1" dirty="0"/>
              <a:t> </a:t>
            </a:r>
            <a:r>
              <a:rPr lang="nb-NO" sz="2400" i="1" dirty="0" err="1"/>
              <a:t>maam</a:t>
            </a:r>
            <a:r>
              <a:rPr lang="nb-NO" sz="2400" i="1" dirty="0"/>
              <a:t> </a:t>
            </a:r>
            <a:r>
              <a:rPr lang="nb-NO" sz="2400" i="1" dirty="0" err="1"/>
              <a:t>byöpmedidie</a:t>
            </a:r>
            <a:r>
              <a:rPr lang="nb-NO" sz="2400" i="1" dirty="0"/>
              <a:t>, </a:t>
            </a:r>
            <a:r>
              <a:rPr lang="nb-NO" sz="2400" i="1" dirty="0" err="1"/>
              <a:t>fïereguhtese</a:t>
            </a:r>
            <a:r>
              <a:rPr lang="nb-NO" sz="2400" i="1" dirty="0"/>
              <a:t> </a:t>
            </a:r>
            <a:r>
              <a:rPr lang="nb-NO" sz="2400" i="1" dirty="0" err="1"/>
              <a:t>aktem</a:t>
            </a:r>
            <a:r>
              <a:rPr lang="nb-NO" sz="2400" i="1" dirty="0"/>
              <a:t> </a:t>
            </a:r>
            <a:r>
              <a:rPr lang="nb-NO" sz="2400" i="1" dirty="0" err="1"/>
              <a:t>omer-måahtem</a:t>
            </a:r>
            <a:r>
              <a:rPr lang="nb-NO" sz="2400" dirty="0"/>
              <a:t> </a:t>
            </a:r>
            <a:r>
              <a:rPr lang="nb-NO" sz="2400" baseline="-25000" dirty="0"/>
              <a:t>2 Mos 16,16</a:t>
            </a:r>
            <a:endParaRPr lang="nb-NO" sz="2400" dirty="0"/>
          </a:p>
          <a:p>
            <a:r>
              <a:rPr lang="nb-NO" sz="2400" i="1" dirty="0" err="1"/>
              <a:t>Stæhkoe</a:t>
            </a:r>
            <a:r>
              <a:rPr lang="nb-NO" sz="2400" i="1" dirty="0"/>
              <a:t>, </a:t>
            </a:r>
            <a:r>
              <a:rPr lang="nb-NO" sz="2400" i="1" dirty="0" err="1"/>
              <a:t>vuepsie</a:t>
            </a:r>
            <a:r>
              <a:rPr lang="nb-NO" sz="2400" dirty="0"/>
              <a:t>: </a:t>
            </a:r>
            <a:r>
              <a:rPr lang="nb-NO" sz="2400" i="1" dirty="0" err="1"/>
              <a:t>Filisteladtjen</a:t>
            </a:r>
            <a:r>
              <a:rPr lang="nb-NO" sz="2400" i="1" dirty="0"/>
              <a:t> </a:t>
            </a:r>
            <a:r>
              <a:rPr lang="nb-NO" sz="2400" i="1" dirty="0" err="1"/>
              <a:t>nomme</a:t>
            </a:r>
            <a:r>
              <a:rPr lang="nb-NO" sz="2400" i="1" dirty="0"/>
              <a:t> Goliat. ... </a:t>
            </a:r>
            <a:r>
              <a:rPr lang="nb-NO" sz="2400" i="1" dirty="0" err="1"/>
              <a:t>Dïhte</a:t>
            </a:r>
            <a:r>
              <a:rPr lang="nb-NO" sz="2400" i="1" dirty="0"/>
              <a:t> </a:t>
            </a:r>
            <a:r>
              <a:rPr lang="nb-NO" sz="2400" i="1" dirty="0" err="1"/>
              <a:t>govhten</a:t>
            </a:r>
            <a:r>
              <a:rPr lang="nb-NO" sz="2400" i="1" dirty="0"/>
              <a:t> </a:t>
            </a:r>
            <a:r>
              <a:rPr lang="nb-NO" sz="2400" i="1" dirty="0" err="1"/>
              <a:t>stæhkoen</a:t>
            </a:r>
            <a:r>
              <a:rPr lang="nb-NO" sz="2400" i="1" dirty="0"/>
              <a:t> </a:t>
            </a:r>
            <a:r>
              <a:rPr lang="nb-NO" sz="2400" i="1" dirty="0" err="1"/>
              <a:t>jïh</a:t>
            </a:r>
            <a:r>
              <a:rPr lang="nb-NO" sz="2400" i="1" dirty="0"/>
              <a:t> </a:t>
            </a:r>
            <a:r>
              <a:rPr lang="nb-NO" sz="2400" i="1" dirty="0" err="1"/>
              <a:t>vuepsien</a:t>
            </a:r>
            <a:r>
              <a:rPr lang="nb-NO" sz="2400" i="1" dirty="0"/>
              <a:t> jolle  </a:t>
            </a:r>
            <a:r>
              <a:rPr lang="nb-NO" sz="2400" baseline="-25000" dirty="0"/>
              <a:t>1 Sam 17,5</a:t>
            </a:r>
            <a:endParaRPr lang="nb-NO" sz="2400" dirty="0"/>
          </a:p>
          <a:p>
            <a:r>
              <a:rPr lang="nb-NO" sz="2400" dirty="0"/>
              <a:t> </a:t>
            </a:r>
          </a:p>
          <a:p>
            <a:r>
              <a:rPr lang="nb-NO" sz="2400" b="1" dirty="0"/>
              <a:t>Tallord</a:t>
            </a:r>
          </a:p>
          <a:p>
            <a:r>
              <a:rPr lang="nb-NO" sz="2400" dirty="0"/>
              <a:t>Tallord skrives med bokstaver og med siffer i en fotnote. Eks: ... </a:t>
            </a:r>
            <a:r>
              <a:rPr lang="nb-NO" sz="2400" i="1" dirty="0" err="1"/>
              <a:t>göökteluhkiegolme-stoeretjuetie</a:t>
            </a:r>
            <a:r>
              <a:rPr lang="nb-NO" sz="2400" i="1" dirty="0"/>
              <a:t> </a:t>
            </a:r>
            <a:r>
              <a:rPr lang="nb-NO" sz="2400" i="1" dirty="0" err="1"/>
              <a:t>almetjh</a:t>
            </a:r>
            <a:r>
              <a:rPr lang="nb-NO" sz="2400" dirty="0"/>
              <a:t> ...  (fotnote: 23000)  </a:t>
            </a:r>
            <a:r>
              <a:rPr lang="nb-NO" sz="2400" baseline="-25000" dirty="0"/>
              <a:t>I Kor 10,8</a:t>
            </a:r>
            <a:endParaRPr lang="nb-NO" sz="2400" dirty="0"/>
          </a:p>
          <a:p>
            <a:r>
              <a:rPr lang="nb-NO" sz="2400" dirty="0"/>
              <a:t> </a:t>
            </a:r>
          </a:p>
          <a:p>
            <a:r>
              <a:rPr lang="nb-NO" sz="2400" b="1" dirty="0"/>
              <a:t>Dualis</a:t>
            </a:r>
          </a:p>
          <a:p>
            <a:r>
              <a:rPr lang="nb-NO" sz="2400" dirty="0"/>
              <a:t>Bruker dualis, men ikke om dyr og gjenstander.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055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9EBCE4-A4ED-8B45-8042-70A9409C414A}"/>
              </a:ext>
            </a:extLst>
          </p:cNvPr>
          <p:cNvSpPr/>
          <p:nvPr/>
        </p:nvSpPr>
        <p:spPr>
          <a:xfrm>
            <a:off x="0" y="0"/>
            <a:ext cx="147415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384BCD-5060-264A-9D4F-5F5B7F9AD88E}"/>
              </a:ext>
            </a:extLst>
          </p:cNvPr>
          <p:cNvSpPr/>
          <p:nvPr/>
        </p:nvSpPr>
        <p:spPr>
          <a:xfrm>
            <a:off x="152400" y="0"/>
            <a:ext cx="147415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E2E82D0-F187-9E4B-8784-2C282CCD9BE3}"/>
              </a:ext>
            </a:extLst>
          </p:cNvPr>
          <p:cNvSpPr/>
          <p:nvPr/>
        </p:nvSpPr>
        <p:spPr>
          <a:xfrm>
            <a:off x="373522" y="0"/>
            <a:ext cx="147415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BE5687E-16DF-544E-89AF-2BB570784C86}"/>
              </a:ext>
            </a:extLst>
          </p:cNvPr>
          <p:cNvSpPr/>
          <p:nvPr/>
        </p:nvSpPr>
        <p:spPr>
          <a:xfrm>
            <a:off x="299815" y="0"/>
            <a:ext cx="73707" cy="6858000"/>
          </a:xfrm>
          <a:prstGeom prst="rect">
            <a:avLst/>
          </a:prstGeom>
          <a:solidFill>
            <a:srgbClr val="FFDB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CECAABB-E7B3-C24D-8D96-23AA0BA01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4" y="562267"/>
            <a:ext cx="7620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88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9EBCE4-A4ED-8B45-8042-70A9409C414A}"/>
              </a:ext>
            </a:extLst>
          </p:cNvPr>
          <p:cNvSpPr/>
          <p:nvPr/>
        </p:nvSpPr>
        <p:spPr>
          <a:xfrm>
            <a:off x="0" y="0"/>
            <a:ext cx="147415" cy="6858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B384BCD-5060-264A-9D4F-5F5B7F9AD88E}"/>
              </a:ext>
            </a:extLst>
          </p:cNvPr>
          <p:cNvSpPr/>
          <p:nvPr/>
        </p:nvSpPr>
        <p:spPr>
          <a:xfrm>
            <a:off x="152400" y="0"/>
            <a:ext cx="147415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E2E82D0-F187-9E4B-8784-2C282CCD9BE3}"/>
              </a:ext>
            </a:extLst>
          </p:cNvPr>
          <p:cNvSpPr/>
          <p:nvPr/>
        </p:nvSpPr>
        <p:spPr>
          <a:xfrm>
            <a:off x="373522" y="0"/>
            <a:ext cx="147415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BE5687E-16DF-544E-89AF-2BB570784C86}"/>
              </a:ext>
            </a:extLst>
          </p:cNvPr>
          <p:cNvSpPr/>
          <p:nvPr/>
        </p:nvSpPr>
        <p:spPr>
          <a:xfrm>
            <a:off x="299815" y="0"/>
            <a:ext cx="73707" cy="6858000"/>
          </a:xfrm>
          <a:prstGeom prst="rect">
            <a:avLst/>
          </a:prstGeom>
          <a:solidFill>
            <a:srgbClr val="FFDB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FF41A4B-1966-EB4A-A2FE-37F00A425873}"/>
              </a:ext>
            </a:extLst>
          </p:cNvPr>
          <p:cNvSpPr txBox="1"/>
          <p:nvPr/>
        </p:nvSpPr>
        <p:spPr>
          <a:xfrm>
            <a:off x="1173892" y="605481"/>
            <a:ext cx="748819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Grammatikk</a:t>
            </a:r>
          </a:p>
          <a:p>
            <a:r>
              <a:rPr lang="nb-NO" dirty="0"/>
              <a:t> </a:t>
            </a:r>
          </a:p>
          <a:p>
            <a:r>
              <a:rPr lang="nb-NO" sz="2400" b="1" dirty="0"/>
              <a:t>Ubestemt pronomen </a:t>
            </a:r>
            <a:r>
              <a:rPr lang="nb-NO" sz="2400" b="1" i="1" dirty="0" err="1"/>
              <a:t>altemse</a:t>
            </a:r>
            <a:r>
              <a:rPr lang="nb-NO" sz="2400" b="1" i="1" dirty="0"/>
              <a:t>, </a:t>
            </a:r>
            <a:r>
              <a:rPr lang="nb-NO" sz="2400" b="1" i="1" dirty="0" err="1"/>
              <a:t>altese</a:t>
            </a:r>
            <a:r>
              <a:rPr lang="nb-NO" sz="2400" b="1" i="1" dirty="0"/>
              <a:t>, </a:t>
            </a:r>
            <a:r>
              <a:rPr lang="nb-NO" sz="2400" b="1" i="1" dirty="0" err="1"/>
              <a:t>altasasse</a:t>
            </a:r>
            <a:r>
              <a:rPr lang="nb-NO" sz="2400" b="1" i="1" dirty="0"/>
              <a:t>, </a:t>
            </a:r>
            <a:r>
              <a:rPr lang="nb-NO" sz="2400" b="1" i="1" dirty="0" err="1"/>
              <a:t>altasistie</a:t>
            </a:r>
            <a:r>
              <a:rPr lang="nb-NO" sz="2400" b="1" i="1" dirty="0"/>
              <a:t>, </a:t>
            </a:r>
            <a:r>
              <a:rPr lang="nb-NO" sz="2400" b="1" i="1" dirty="0" err="1"/>
              <a:t>altasisnie</a:t>
            </a:r>
            <a:r>
              <a:rPr lang="nb-NO" sz="2400" b="1" i="1" dirty="0"/>
              <a:t>, </a:t>
            </a:r>
            <a:r>
              <a:rPr lang="nb-NO" sz="2400" b="1" i="1" dirty="0" err="1"/>
              <a:t>altasinie</a:t>
            </a:r>
            <a:endParaRPr lang="nb-NO" sz="2400" b="1" i="1" dirty="0"/>
          </a:p>
          <a:p>
            <a:r>
              <a:rPr lang="nb-NO" sz="2400" dirty="0"/>
              <a:t>når det skal vise tilbake til Gud, Jesus eller noen av høy rang og verdighet.</a:t>
            </a:r>
          </a:p>
          <a:p>
            <a:endParaRPr lang="nb-NO" sz="2400" dirty="0"/>
          </a:p>
          <a:p>
            <a:r>
              <a:rPr lang="nb-NO" sz="2400" dirty="0"/>
              <a:t>Eks:</a:t>
            </a:r>
          </a:p>
          <a:p>
            <a:r>
              <a:rPr lang="nb-NO" sz="2400" dirty="0" err="1"/>
              <a:t>Gosse</a:t>
            </a:r>
            <a:r>
              <a:rPr lang="nb-NO" sz="2400" dirty="0"/>
              <a:t> </a:t>
            </a:r>
            <a:r>
              <a:rPr lang="nb-NO" sz="2400" dirty="0" err="1"/>
              <a:t>Jeesusem</a:t>
            </a:r>
            <a:r>
              <a:rPr lang="nb-NO" sz="2400" dirty="0"/>
              <a:t> </a:t>
            </a:r>
            <a:r>
              <a:rPr lang="nb-NO" sz="2400" dirty="0" err="1"/>
              <a:t>vuajnije</a:t>
            </a:r>
            <a:r>
              <a:rPr lang="nb-NO" sz="2400" dirty="0"/>
              <a:t>, </a:t>
            </a:r>
            <a:r>
              <a:rPr lang="nb-NO" sz="2400" b="1" dirty="0" err="1"/>
              <a:t>altese</a:t>
            </a:r>
            <a:r>
              <a:rPr lang="nb-NO" sz="2400" dirty="0"/>
              <a:t> </a:t>
            </a:r>
            <a:r>
              <a:rPr lang="nb-NO" sz="2400" dirty="0" err="1"/>
              <a:t>juelkiej</a:t>
            </a:r>
            <a:r>
              <a:rPr lang="nb-NO" sz="2400" dirty="0"/>
              <a:t> </a:t>
            </a:r>
            <a:r>
              <a:rPr lang="nb-NO" sz="2400" dirty="0" err="1"/>
              <a:t>uvte</a:t>
            </a:r>
            <a:r>
              <a:rPr lang="nb-NO" sz="2400" dirty="0"/>
              <a:t> </a:t>
            </a:r>
            <a:r>
              <a:rPr lang="nb-NO" sz="2400" dirty="0" err="1"/>
              <a:t>boelveste</a:t>
            </a:r>
            <a:r>
              <a:rPr lang="nb-NO" sz="2400" dirty="0"/>
              <a:t>. </a:t>
            </a:r>
            <a:r>
              <a:rPr lang="nb-NO" sz="2400" baseline="-25000" dirty="0"/>
              <a:t>Mark 5,21</a:t>
            </a:r>
            <a:r>
              <a:rPr lang="nb-NO" sz="2400" dirty="0"/>
              <a:t> </a:t>
            </a:r>
          </a:p>
          <a:p>
            <a:r>
              <a:rPr lang="nb-NO" sz="2400" dirty="0" err="1"/>
              <a:t>Dah</a:t>
            </a:r>
            <a:r>
              <a:rPr lang="nb-NO" sz="2400" dirty="0"/>
              <a:t> </a:t>
            </a:r>
            <a:r>
              <a:rPr lang="nb-NO" sz="2400" dirty="0" err="1"/>
              <a:t>edtjieh</a:t>
            </a:r>
            <a:r>
              <a:rPr lang="nb-NO" sz="2400" dirty="0"/>
              <a:t> </a:t>
            </a:r>
            <a:r>
              <a:rPr lang="nb-NO" sz="2400" dirty="0" err="1"/>
              <a:t>Almetjebaerniem</a:t>
            </a:r>
            <a:r>
              <a:rPr lang="nb-NO" sz="2400" dirty="0"/>
              <a:t> </a:t>
            </a:r>
            <a:r>
              <a:rPr lang="nb-NO" sz="2400" dirty="0" err="1"/>
              <a:t>jaemiedasse</a:t>
            </a:r>
            <a:r>
              <a:rPr lang="nb-NO" sz="2400" dirty="0"/>
              <a:t> </a:t>
            </a:r>
            <a:r>
              <a:rPr lang="nb-NO" sz="2400" dirty="0" err="1"/>
              <a:t>dööpmedh</a:t>
            </a:r>
            <a:r>
              <a:rPr lang="nb-NO" sz="2400" dirty="0"/>
              <a:t> </a:t>
            </a:r>
            <a:r>
              <a:rPr lang="nb-NO" sz="2400" dirty="0" err="1"/>
              <a:t>jïh</a:t>
            </a:r>
            <a:r>
              <a:rPr lang="nb-NO" sz="2400" dirty="0"/>
              <a:t> </a:t>
            </a:r>
            <a:r>
              <a:rPr lang="nb-NO" sz="2400" dirty="0" err="1"/>
              <a:t>jeatjah-jaahkoeladtjide</a:t>
            </a:r>
            <a:r>
              <a:rPr lang="nb-NO" sz="2400" dirty="0"/>
              <a:t> </a:t>
            </a:r>
            <a:r>
              <a:rPr lang="nb-NO" sz="2400" dirty="0" err="1"/>
              <a:t>vedtedh</a:t>
            </a:r>
            <a:r>
              <a:rPr lang="nb-NO" sz="2400" dirty="0"/>
              <a:t>, </a:t>
            </a:r>
            <a:r>
              <a:rPr lang="nb-NO" sz="2400" baseline="30000" dirty="0"/>
              <a:t> </a:t>
            </a:r>
            <a:r>
              <a:rPr lang="nb-NO" sz="2400" b="1" dirty="0" err="1"/>
              <a:t>altasasse</a:t>
            </a:r>
            <a:r>
              <a:rPr lang="nb-NO" sz="2400" dirty="0"/>
              <a:t> </a:t>
            </a:r>
            <a:r>
              <a:rPr lang="nb-NO" sz="2400" dirty="0" err="1"/>
              <a:t>tjalkedh</a:t>
            </a:r>
            <a:r>
              <a:rPr lang="nb-NO" sz="2400" dirty="0"/>
              <a:t>, </a:t>
            </a:r>
            <a:r>
              <a:rPr lang="nb-NO" sz="2400" b="1" dirty="0" err="1"/>
              <a:t>altemse</a:t>
            </a:r>
            <a:r>
              <a:rPr lang="nb-NO" sz="2400" dirty="0"/>
              <a:t> </a:t>
            </a:r>
            <a:r>
              <a:rPr lang="nb-NO" sz="2400" dirty="0" err="1"/>
              <a:t>viesjliedidh</a:t>
            </a:r>
            <a:r>
              <a:rPr lang="nb-NO" sz="2400" dirty="0"/>
              <a:t> </a:t>
            </a:r>
            <a:r>
              <a:rPr lang="nb-NO" sz="2400" dirty="0" err="1"/>
              <a:t>jïh</a:t>
            </a:r>
            <a:r>
              <a:rPr lang="nb-NO" sz="2400" dirty="0"/>
              <a:t> </a:t>
            </a:r>
            <a:r>
              <a:rPr lang="nb-NO" sz="2400" dirty="0" err="1"/>
              <a:t>svaatjkojne</a:t>
            </a:r>
            <a:r>
              <a:rPr lang="nb-NO" sz="2400" dirty="0"/>
              <a:t> </a:t>
            </a:r>
            <a:r>
              <a:rPr lang="nb-NO" sz="2400" dirty="0" err="1"/>
              <a:t>slåavedh</a:t>
            </a:r>
            <a:r>
              <a:rPr lang="nb-NO" sz="2400" dirty="0"/>
              <a:t> </a:t>
            </a:r>
            <a:r>
              <a:rPr lang="nb-NO" sz="2400" dirty="0" err="1"/>
              <a:t>jïh</a:t>
            </a:r>
            <a:r>
              <a:rPr lang="nb-NO" sz="2400" dirty="0"/>
              <a:t> </a:t>
            </a:r>
            <a:r>
              <a:rPr lang="nb-NO" sz="2400" dirty="0" err="1"/>
              <a:t>buvvedh</a:t>
            </a:r>
            <a:r>
              <a:rPr lang="nb-NO" sz="2400" dirty="0"/>
              <a:t>. </a:t>
            </a:r>
            <a:r>
              <a:rPr lang="nb-NO" baseline="-25000" dirty="0"/>
              <a:t>Mark 10,33</a:t>
            </a:r>
            <a:r>
              <a:rPr lang="nb-NO" dirty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291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1343</TotalTime>
  <Words>251</Words>
  <Application>Microsoft Macintosh PowerPoint</Application>
  <PresentationFormat>Skjermfremvisning (4:3)</PresentationFormat>
  <Paragraphs>132</Paragraphs>
  <Slides>17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Office-tema</vt:lpstr>
      <vt:lpstr>Åarjelsaemien gïeledotkemebiejjieh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Bierna Leine Bientie</dc:creator>
  <cp:lastModifiedBy>Bierna Leine Bientie</cp:lastModifiedBy>
  <cp:revision>29</cp:revision>
  <dcterms:created xsi:type="dcterms:W3CDTF">2019-09-23T10:32:56Z</dcterms:created>
  <dcterms:modified xsi:type="dcterms:W3CDTF">2019-09-27T19:05:25Z</dcterms:modified>
</cp:coreProperties>
</file>