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62" r:id="rId5"/>
    <p:sldId id="273" r:id="rId6"/>
    <p:sldId id="264" r:id="rId7"/>
    <p:sldId id="269" r:id="rId8"/>
    <p:sldId id="265" r:id="rId9"/>
    <p:sldId id="272" r:id="rId10"/>
    <p:sldId id="266" r:id="rId11"/>
    <p:sldId id="270" r:id="rId12"/>
    <p:sldId id="271" r:id="rId13"/>
    <p:sldId id="267" r:id="rId14"/>
    <p:sldId id="268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8" autoAdjust="0"/>
    <p:restoredTop sz="94440" autoAdjust="0"/>
  </p:normalViewPr>
  <p:slideViewPr>
    <p:cSldViewPr snapToGrid="0" showGuides="1">
      <p:cViewPr varScale="1">
        <p:scale>
          <a:sx n="108" d="100"/>
          <a:sy n="108" d="100"/>
        </p:scale>
        <p:origin x="54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1-19T10:24:02.363"/>
    </inkml:context>
    <inkml:brush xml:id="br0">
      <inkml:brushProperty name="height" value="0.053" units="cm"/>
    </inkml:brush>
  </inkml:definitions>
  <inkml:trace contextRef="#ctx0" brushRef="#br0">1 1 4162 0 0,'0'0'1152'0'0,"0"0"-447"0"0,0 0 47 0 0,0 0-80 0 0,0 0-463 0 0,0 0-209 0 0,31 0 0 0 0,-31 0 0 0 0,0 0-257 0 0,0 0-1023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1-19T10:24:05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2289 0 0,'0'0'176'0'0,"0"0"-160"0"0,0 0 48 0 0,0 0-240 0 0,0 0-2017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7260-96AC-4331-A420-F0B128CC463E}" type="datetimeFigureOut">
              <a:rPr lang="fi-FI" smtClean="0"/>
              <a:t>1.10.2019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A30BA-0CC1-40AB-AE80-2F533EB157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018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Buerie</a:t>
            </a:r>
            <a:r>
              <a:rPr lang="fi-FI" dirty="0"/>
              <a:t> </a:t>
            </a:r>
            <a:r>
              <a:rPr lang="fi-FI" dirty="0" err="1"/>
              <a:t>biejjie</a:t>
            </a:r>
            <a:r>
              <a:rPr lang="fi-FI" dirty="0"/>
              <a:t> </a:t>
            </a:r>
            <a:r>
              <a:rPr lang="fi-FI" dirty="0" err="1"/>
              <a:t>gaajhkh</a:t>
            </a:r>
            <a:r>
              <a:rPr lang="fi-FI" dirty="0"/>
              <a:t>! </a:t>
            </a:r>
          </a:p>
          <a:p>
            <a:endParaRPr lang="fi-FI" dirty="0"/>
          </a:p>
          <a:p>
            <a:r>
              <a:rPr lang="fi-FI" dirty="0" err="1"/>
              <a:t>Tyvärr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vara </a:t>
            </a:r>
            <a:r>
              <a:rPr lang="fi-FI" dirty="0" err="1"/>
              <a:t>där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de </a:t>
            </a:r>
            <a:r>
              <a:rPr lang="fi-FI" dirty="0" err="1"/>
              <a:t>första</a:t>
            </a:r>
            <a:r>
              <a:rPr lang="fi-FI" dirty="0"/>
              <a:t> </a:t>
            </a:r>
            <a:r>
              <a:rPr lang="fi-FI" dirty="0" err="1"/>
              <a:t>sydsamiska</a:t>
            </a:r>
            <a:r>
              <a:rPr lang="fi-FI" dirty="0"/>
              <a:t> </a:t>
            </a:r>
            <a:r>
              <a:rPr lang="fi-FI" dirty="0" err="1"/>
              <a:t>språkforskingdagar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er</a:t>
            </a:r>
            <a:r>
              <a:rPr lang="fi-FI" dirty="0"/>
              <a:t> alla. Tre </a:t>
            </a:r>
            <a:r>
              <a:rPr lang="fi-FI" dirty="0" err="1"/>
              <a:t>veckor</a:t>
            </a:r>
            <a:r>
              <a:rPr lang="fi-FI" dirty="0"/>
              <a:t> sen </a:t>
            </a:r>
            <a:r>
              <a:rPr lang="fi-FI" dirty="0" err="1"/>
              <a:t>var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i en </a:t>
            </a:r>
            <a:r>
              <a:rPr lang="fi-FI" dirty="0" err="1"/>
              <a:t>medicinsk</a:t>
            </a:r>
            <a:r>
              <a:rPr lang="fi-FI" dirty="0"/>
              <a:t> </a:t>
            </a:r>
            <a:r>
              <a:rPr lang="fi-FI" dirty="0" err="1"/>
              <a:t>operation</a:t>
            </a:r>
            <a:r>
              <a:rPr lang="fi-FI" dirty="0"/>
              <a:t>,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läkaren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förbjudit</a:t>
            </a:r>
            <a:r>
              <a:rPr lang="fi-FI" dirty="0"/>
              <a:t> </a:t>
            </a:r>
            <a:r>
              <a:rPr lang="fi-FI" dirty="0" err="1"/>
              <a:t>mig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resa</a:t>
            </a:r>
            <a:r>
              <a:rPr lang="fi-FI" dirty="0"/>
              <a:t>. Richard </a:t>
            </a:r>
            <a:r>
              <a:rPr lang="fi-FI" dirty="0" err="1"/>
              <a:t>Kowalik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vänligt</a:t>
            </a:r>
            <a:r>
              <a:rPr lang="fi-FI" dirty="0"/>
              <a:t> </a:t>
            </a:r>
            <a:r>
              <a:rPr lang="fi-FI" dirty="0" err="1"/>
              <a:t>lovat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läsa</a:t>
            </a:r>
            <a:r>
              <a:rPr lang="fi-FI" dirty="0"/>
              <a:t> min </a:t>
            </a:r>
            <a:r>
              <a:rPr lang="fi-FI" dirty="0" err="1"/>
              <a:t>presentation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/>
              <a:t>Min </a:t>
            </a:r>
            <a:r>
              <a:rPr lang="fi-FI" dirty="0" err="1"/>
              <a:t>presentation</a:t>
            </a:r>
            <a:r>
              <a:rPr lang="fi-FI" dirty="0"/>
              <a:t> </a:t>
            </a:r>
            <a:r>
              <a:rPr lang="fi-FI" dirty="0" err="1"/>
              <a:t>behandlar</a:t>
            </a:r>
            <a:r>
              <a:rPr lang="fi-FI" dirty="0"/>
              <a:t> </a:t>
            </a:r>
            <a:r>
              <a:rPr lang="fi-FI" dirty="0" err="1"/>
              <a:t>sydsamiska</a:t>
            </a:r>
            <a:r>
              <a:rPr lang="fi-FI" dirty="0"/>
              <a:t> </a:t>
            </a:r>
            <a:r>
              <a:rPr lang="fi-FI" dirty="0" err="1"/>
              <a:t>religiösa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deras</a:t>
            </a:r>
            <a:r>
              <a:rPr lang="fi-FI" dirty="0"/>
              <a:t> </a:t>
            </a:r>
            <a:r>
              <a:rPr lang="fi-FI" dirty="0" err="1"/>
              <a:t>ursprung</a:t>
            </a:r>
            <a:r>
              <a:rPr lang="fi-FI" dirty="0"/>
              <a:t>. </a:t>
            </a:r>
            <a:r>
              <a:rPr lang="fi-FI" dirty="0" err="1"/>
              <a:t>Presentationen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en </a:t>
            </a:r>
            <a:r>
              <a:rPr lang="fi-FI" dirty="0" err="1"/>
              <a:t>liten</a:t>
            </a:r>
            <a:r>
              <a:rPr lang="fi-FI" dirty="0"/>
              <a:t> spin-</a:t>
            </a:r>
            <a:r>
              <a:rPr lang="fi-FI" dirty="0" err="1"/>
              <a:t>off</a:t>
            </a:r>
            <a:r>
              <a:rPr lang="fi-FI" dirty="0"/>
              <a:t> av min </a:t>
            </a:r>
            <a:r>
              <a:rPr lang="fi-FI" dirty="0" err="1"/>
              <a:t>avhandling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behandlar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sydsamiska</a:t>
            </a:r>
            <a:r>
              <a:rPr lang="fi-FI" dirty="0"/>
              <a:t> </a:t>
            </a:r>
            <a:r>
              <a:rPr lang="fi-FI" dirty="0" err="1"/>
              <a:t>förhistorian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synvinklar</a:t>
            </a:r>
            <a:r>
              <a:rPr lang="fi-FI" dirty="0"/>
              <a:t> av </a:t>
            </a:r>
            <a:r>
              <a:rPr lang="fi-FI" dirty="0" err="1"/>
              <a:t>lingvistik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arkeologi.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rymma</a:t>
            </a:r>
            <a:r>
              <a:rPr lang="fi-FI" dirty="0"/>
              <a:t> </a:t>
            </a:r>
            <a:r>
              <a:rPr lang="fi-FI" dirty="0" err="1"/>
              <a:t>allt</a:t>
            </a:r>
            <a:r>
              <a:rPr lang="fi-FI" dirty="0"/>
              <a:t> i min </a:t>
            </a:r>
            <a:r>
              <a:rPr lang="fi-FI" dirty="0" err="1"/>
              <a:t>avhandling</a:t>
            </a:r>
            <a:r>
              <a:rPr lang="fi-FI" dirty="0"/>
              <a:t>, </a:t>
            </a:r>
            <a:r>
              <a:rPr lang="fi-FI" dirty="0" err="1"/>
              <a:t>så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bra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finns</a:t>
            </a:r>
            <a:r>
              <a:rPr lang="fi-FI" dirty="0"/>
              <a:t> </a:t>
            </a:r>
            <a:r>
              <a:rPr lang="fi-FI" dirty="0" err="1"/>
              <a:t>seminarier</a:t>
            </a:r>
            <a:r>
              <a:rPr lang="fi-FI" dirty="0"/>
              <a:t> </a:t>
            </a:r>
            <a:r>
              <a:rPr lang="fi-FI" dirty="0" err="1"/>
              <a:t>där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presentera</a:t>
            </a:r>
            <a:r>
              <a:rPr lang="fi-FI" dirty="0"/>
              <a:t> spin-</a:t>
            </a:r>
            <a:r>
              <a:rPr lang="fi-FI" dirty="0" err="1"/>
              <a:t>off</a:t>
            </a:r>
            <a:r>
              <a:rPr lang="fi-FI" dirty="0"/>
              <a:t> </a:t>
            </a:r>
            <a:r>
              <a:rPr lang="fi-FI" dirty="0" err="1"/>
              <a:t>saker</a:t>
            </a:r>
            <a:r>
              <a:rPr lang="fi-FI" dirty="0"/>
              <a:t>.</a:t>
            </a: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0308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126505"/>
          </a:xfrm>
        </p:spPr>
        <p:txBody>
          <a:bodyPr/>
          <a:lstStyle/>
          <a:p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hittat</a:t>
            </a:r>
            <a:r>
              <a:rPr lang="fi-FI" dirty="0"/>
              <a:t> </a:t>
            </a:r>
            <a:r>
              <a:rPr lang="fi-FI" dirty="0" err="1"/>
              <a:t>många</a:t>
            </a:r>
            <a:r>
              <a:rPr lang="fi-FI" dirty="0"/>
              <a:t> </a:t>
            </a:r>
            <a:r>
              <a:rPr lang="fi-FI" dirty="0" err="1"/>
              <a:t>referenser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i="1" dirty="0" err="1"/>
              <a:t>sjïele</a:t>
            </a:r>
            <a:r>
              <a:rPr lang="fi-FI" dirty="0"/>
              <a:t>. </a:t>
            </a:r>
            <a:r>
              <a:rPr lang="fi-FI" dirty="0" err="1"/>
              <a:t>Qvigstad</a:t>
            </a:r>
            <a:r>
              <a:rPr lang="fi-FI" dirty="0"/>
              <a:t> </a:t>
            </a:r>
            <a:r>
              <a:rPr lang="fi-FI" dirty="0" err="1"/>
              <a:t>nämner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alls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. </a:t>
            </a:r>
            <a:r>
              <a:rPr lang="fi-FI" dirty="0" err="1"/>
              <a:t>Lagercrantz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Hasselbrink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i </a:t>
            </a:r>
            <a:r>
              <a:rPr lang="fi-FI" dirty="0" err="1"/>
              <a:t>sina</a:t>
            </a:r>
            <a:r>
              <a:rPr lang="fi-FI" dirty="0"/>
              <a:t> </a:t>
            </a:r>
            <a:r>
              <a:rPr lang="fi-FI" dirty="0" err="1"/>
              <a:t>ordböcker</a:t>
            </a:r>
            <a:r>
              <a:rPr lang="fi-FI" dirty="0"/>
              <a:t> </a:t>
            </a:r>
            <a:r>
              <a:rPr lang="fi-FI" dirty="0" err="1"/>
              <a:t>men</a:t>
            </a:r>
            <a:r>
              <a:rPr lang="fi-FI" dirty="0"/>
              <a:t> de </a:t>
            </a:r>
            <a:r>
              <a:rPr lang="fi-FI" dirty="0" err="1"/>
              <a:t>kommenterar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ordets</a:t>
            </a:r>
            <a:r>
              <a:rPr lang="fi-FI" dirty="0"/>
              <a:t> etymologi. </a:t>
            </a:r>
            <a:r>
              <a:rPr lang="fi-FI" dirty="0" err="1"/>
              <a:t>Religionhistoriker</a:t>
            </a:r>
            <a:r>
              <a:rPr lang="fi-FI" dirty="0"/>
              <a:t> Hans </a:t>
            </a:r>
            <a:r>
              <a:rPr lang="fi-FI" dirty="0" err="1"/>
              <a:t>Mebius</a:t>
            </a:r>
            <a:r>
              <a:rPr lang="fi-FI" dirty="0"/>
              <a:t> </a:t>
            </a:r>
            <a:r>
              <a:rPr lang="fi-FI" dirty="0" err="1"/>
              <a:t>konstaterar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i="1" dirty="0" err="1"/>
              <a:t>sjïele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förenas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finska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i="1" dirty="0"/>
              <a:t>hely</a:t>
            </a:r>
            <a:r>
              <a:rPr lang="fi-FI" dirty="0"/>
              <a:t>. </a:t>
            </a:r>
            <a:r>
              <a:rPr lang="fi-FI" dirty="0" err="1"/>
              <a:t>Han</a:t>
            </a:r>
            <a:r>
              <a:rPr lang="fi-FI" dirty="0"/>
              <a:t> </a:t>
            </a:r>
            <a:r>
              <a:rPr lang="fi-FI" dirty="0" err="1"/>
              <a:t>nämner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vem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lingvisten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förenat</a:t>
            </a:r>
            <a:r>
              <a:rPr lang="fi-FI" dirty="0"/>
              <a:t> </a:t>
            </a:r>
            <a:r>
              <a:rPr lang="fi-FI" dirty="0" err="1"/>
              <a:t>dessa</a:t>
            </a:r>
            <a:r>
              <a:rPr lang="fi-FI" dirty="0"/>
              <a:t> </a:t>
            </a:r>
            <a:r>
              <a:rPr lang="fi-FI" dirty="0" err="1"/>
              <a:t>två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. </a:t>
            </a:r>
          </a:p>
          <a:p>
            <a:endParaRPr lang="fi-FI" dirty="0"/>
          </a:p>
          <a:p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finns</a:t>
            </a:r>
            <a:r>
              <a:rPr lang="fi-FI" dirty="0"/>
              <a:t> </a:t>
            </a:r>
            <a:r>
              <a:rPr lang="fi-FI" dirty="0" err="1"/>
              <a:t>några</a:t>
            </a:r>
            <a:r>
              <a:rPr lang="fi-FI" dirty="0"/>
              <a:t> </a:t>
            </a:r>
            <a:r>
              <a:rPr lang="fi-FI" dirty="0" err="1"/>
              <a:t>fonologiska</a:t>
            </a:r>
            <a:r>
              <a:rPr lang="fi-FI" dirty="0"/>
              <a:t> </a:t>
            </a:r>
            <a:r>
              <a:rPr lang="fi-FI" dirty="0" err="1"/>
              <a:t>problem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etymologin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finska</a:t>
            </a:r>
            <a:r>
              <a:rPr lang="fi-FI" dirty="0"/>
              <a:t> </a:t>
            </a:r>
            <a:r>
              <a:rPr lang="fi-FI" i="1" dirty="0"/>
              <a:t>hely</a:t>
            </a:r>
            <a:r>
              <a:rPr lang="fi-FI" dirty="0"/>
              <a:t>.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i="1" dirty="0" err="1"/>
              <a:t>sjïele</a:t>
            </a:r>
            <a:r>
              <a:rPr lang="fi-FI" dirty="0"/>
              <a:t> </a:t>
            </a:r>
            <a:r>
              <a:rPr lang="fi-FI" dirty="0" err="1"/>
              <a:t>borde</a:t>
            </a:r>
            <a:r>
              <a:rPr lang="fi-FI" dirty="0"/>
              <a:t> vara </a:t>
            </a:r>
            <a:r>
              <a:rPr lang="fi-FI" dirty="0" err="1"/>
              <a:t>mycket</a:t>
            </a:r>
            <a:r>
              <a:rPr lang="fi-FI" dirty="0"/>
              <a:t> </a:t>
            </a:r>
            <a:r>
              <a:rPr lang="fi-FI" dirty="0" err="1"/>
              <a:t>gammalt</a:t>
            </a:r>
            <a:r>
              <a:rPr lang="fi-FI" dirty="0"/>
              <a:t>,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församiska</a:t>
            </a:r>
            <a:r>
              <a:rPr lang="fi-FI" dirty="0"/>
              <a:t> </a:t>
            </a:r>
            <a:r>
              <a:rPr lang="fi-FI" dirty="0" err="1"/>
              <a:t>perioden</a:t>
            </a:r>
            <a:r>
              <a:rPr lang="fi-FI" dirty="0"/>
              <a:t>,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man</a:t>
            </a:r>
            <a:r>
              <a:rPr lang="fi-FI" dirty="0"/>
              <a:t> </a:t>
            </a:r>
            <a:r>
              <a:rPr lang="fi-FI" dirty="0" err="1"/>
              <a:t>ville</a:t>
            </a:r>
            <a:r>
              <a:rPr lang="fi-FI" dirty="0"/>
              <a:t> </a:t>
            </a:r>
            <a:r>
              <a:rPr lang="fi-FI" dirty="0" err="1"/>
              <a:t>förena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i="1" dirty="0"/>
              <a:t>hely</a:t>
            </a:r>
            <a:r>
              <a:rPr lang="fi-FI" dirty="0"/>
              <a:t>. </a:t>
            </a:r>
            <a:r>
              <a:rPr lang="fi-FI" dirty="0" err="1"/>
              <a:t>Men</a:t>
            </a:r>
            <a:r>
              <a:rPr lang="fi-FI" dirty="0"/>
              <a:t> </a:t>
            </a:r>
            <a:r>
              <a:rPr lang="fi-FI" dirty="0" err="1"/>
              <a:t>ljudet</a:t>
            </a:r>
            <a:r>
              <a:rPr lang="fi-FI" dirty="0"/>
              <a:t> </a:t>
            </a:r>
            <a:r>
              <a:rPr lang="fi-FI" i="1" dirty="0" err="1"/>
              <a:t>sj</a:t>
            </a:r>
            <a:r>
              <a:rPr lang="fi-FI" dirty="0"/>
              <a:t> i </a:t>
            </a:r>
            <a:r>
              <a:rPr lang="fi-FI" dirty="0" err="1"/>
              <a:t>samiska</a:t>
            </a:r>
            <a:r>
              <a:rPr lang="fi-FI" dirty="0"/>
              <a:t> </a:t>
            </a:r>
            <a:r>
              <a:rPr lang="fi-FI" dirty="0" err="1"/>
              <a:t>språk</a:t>
            </a:r>
            <a:r>
              <a:rPr lang="fi-FI" dirty="0"/>
              <a:t> </a:t>
            </a:r>
            <a:r>
              <a:rPr lang="fi-FI" dirty="0" err="1"/>
              <a:t>stammar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en </a:t>
            </a:r>
            <a:r>
              <a:rPr lang="fi-FI" dirty="0" err="1"/>
              <a:t>tid</a:t>
            </a:r>
            <a:r>
              <a:rPr lang="fi-FI" dirty="0"/>
              <a:t> </a:t>
            </a:r>
            <a:r>
              <a:rPr lang="fi-FI" dirty="0" err="1"/>
              <a:t>efter</a:t>
            </a:r>
            <a:r>
              <a:rPr lang="fi-FI" dirty="0"/>
              <a:t> </a:t>
            </a:r>
            <a:r>
              <a:rPr lang="fi-FI" dirty="0" err="1"/>
              <a:t>samiskan</a:t>
            </a:r>
            <a:r>
              <a:rPr lang="fi-FI" dirty="0"/>
              <a:t> </a:t>
            </a:r>
            <a:r>
              <a:rPr lang="fi-FI" dirty="0" err="1"/>
              <a:t>hade</a:t>
            </a:r>
            <a:r>
              <a:rPr lang="fi-FI" dirty="0"/>
              <a:t> </a:t>
            </a:r>
            <a:r>
              <a:rPr lang="fi-FI" dirty="0" err="1"/>
              <a:t>skiljats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finsk-samiska</a:t>
            </a:r>
            <a:r>
              <a:rPr lang="fi-FI" dirty="0"/>
              <a:t> </a:t>
            </a:r>
            <a:r>
              <a:rPr lang="fi-FI" dirty="0" err="1"/>
              <a:t>urspråket</a:t>
            </a:r>
            <a:r>
              <a:rPr lang="fi-FI" dirty="0"/>
              <a:t>.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i="1" dirty="0" err="1"/>
              <a:t>sjïele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i="1" dirty="0"/>
              <a:t>hely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en </a:t>
            </a:r>
            <a:r>
              <a:rPr lang="fi-FI" dirty="0" err="1"/>
              <a:t>gemensam</a:t>
            </a:r>
            <a:r>
              <a:rPr lang="fi-FI" dirty="0"/>
              <a:t> </a:t>
            </a:r>
            <a:r>
              <a:rPr lang="fi-FI" dirty="0" err="1"/>
              <a:t>urform</a:t>
            </a:r>
            <a:r>
              <a:rPr lang="fi-FI" dirty="0"/>
              <a:t>,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samiska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ett </a:t>
            </a:r>
            <a:r>
              <a:rPr lang="fi-FI" dirty="0" err="1"/>
              <a:t>irreguljär</a:t>
            </a:r>
            <a:r>
              <a:rPr lang="fi-FI" dirty="0"/>
              <a:t> </a:t>
            </a:r>
            <a:r>
              <a:rPr lang="fi-FI" dirty="0" err="1"/>
              <a:t>ljudändring</a:t>
            </a:r>
            <a:r>
              <a:rPr lang="fi-FI" dirty="0"/>
              <a:t> </a:t>
            </a:r>
            <a:r>
              <a:rPr lang="fi-FI" dirty="0" err="1"/>
              <a:t>därför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finsk-samisk</a:t>
            </a:r>
            <a:r>
              <a:rPr lang="fi-FI" dirty="0"/>
              <a:t> </a:t>
            </a:r>
            <a:r>
              <a:rPr lang="en-US" dirty="0"/>
              <a:t>*</a:t>
            </a:r>
            <a:r>
              <a:rPr lang="en-US" i="1" dirty="0"/>
              <a:t>š </a:t>
            </a:r>
            <a:r>
              <a:rPr lang="en-US" dirty="0" err="1"/>
              <a:t>utvecklades</a:t>
            </a:r>
            <a:r>
              <a:rPr lang="en-US" dirty="0"/>
              <a:t> till </a:t>
            </a:r>
            <a:r>
              <a:rPr lang="en-US" dirty="0" err="1"/>
              <a:t>samisk</a:t>
            </a:r>
            <a:r>
              <a:rPr lang="en-US" i="1" dirty="0"/>
              <a:t> s-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finsk</a:t>
            </a:r>
            <a:r>
              <a:rPr lang="en-US" dirty="0"/>
              <a:t> </a:t>
            </a:r>
            <a:r>
              <a:rPr lang="en-US" i="1" dirty="0"/>
              <a:t>h-</a:t>
            </a:r>
            <a:r>
              <a:rPr lang="en-US" dirty="0"/>
              <a:t>. </a:t>
            </a:r>
            <a:endParaRPr lang="fi-FI" dirty="0"/>
          </a:p>
          <a:p>
            <a:endParaRPr lang="fi-FI" dirty="0"/>
          </a:p>
          <a:p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anser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i="1" dirty="0" err="1"/>
              <a:t>sjïele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lånats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fornsvenskan</a:t>
            </a:r>
            <a:r>
              <a:rPr lang="fi-FI" dirty="0"/>
              <a:t>.  </a:t>
            </a:r>
            <a:r>
              <a:rPr lang="fi-FI" dirty="0" err="1"/>
              <a:t>Ljudförändringar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fornsvenskan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sydsamiskan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reguljära</a:t>
            </a:r>
            <a:r>
              <a:rPr lang="fi-FI" dirty="0"/>
              <a:t>. </a:t>
            </a:r>
            <a:r>
              <a:rPr lang="fi-FI" dirty="0" err="1"/>
              <a:t>Också</a:t>
            </a:r>
            <a:r>
              <a:rPr lang="fi-FI" dirty="0"/>
              <a:t> 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semantiska</a:t>
            </a:r>
            <a:r>
              <a:rPr lang="fi-FI" dirty="0"/>
              <a:t> </a:t>
            </a:r>
            <a:r>
              <a:rPr lang="fi-FI" dirty="0" err="1"/>
              <a:t>förändringen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’</a:t>
            </a:r>
            <a:r>
              <a:rPr lang="fi-FI" dirty="0" err="1"/>
              <a:t>själ</a:t>
            </a:r>
            <a:r>
              <a:rPr lang="fi-FI" dirty="0"/>
              <a:t>’ </a:t>
            </a:r>
            <a:r>
              <a:rPr lang="fi-FI" dirty="0" err="1"/>
              <a:t>till</a:t>
            </a:r>
            <a:r>
              <a:rPr lang="fi-FI" dirty="0"/>
              <a:t> ’</a:t>
            </a:r>
            <a:r>
              <a:rPr lang="fi-FI" dirty="0" err="1"/>
              <a:t>offer</a:t>
            </a:r>
            <a:r>
              <a:rPr lang="fi-FI" dirty="0"/>
              <a:t>’ </a:t>
            </a:r>
            <a:r>
              <a:rPr lang="fi-FI" dirty="0" err="1"/>
              <a:t>har</a:t>
            </a:r>
            <a:r>
              <a:rPr lang="fi-FI" dirty="0"/>
              <a:t> en </a:t>
            </a:r>
            <a:r>
              <a:rPr lang="fi-FI" dirty="0" err="1"/>
              <a:t>förklaring</a:t>
            </a:r>
            <a:r>
              <a:rPr lang="fi-FI" dirty="0"/>
              <a:t>. </a:t>
            </a:r>
            <a:r>
              <a:rPr lang="fi-FI" dirty="0" err="1"/>
              <a:t>Offret</a:t>
            </a:r>
            <a:r>
              <a:rPr lang="fi-FI" dirty="0"/>
              <a:t> </a:t>
            </a:r>
            <a:r>
              <a:rPr lang="fi-FI" dirty="0" err="1"/>
              <a:t>gjordes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en </a:t>
            </a:r>
            <a:r>
              <a:rPr lang="fi-FI" dirty="0" err="1"/>
              <a:t>gudom</a:t>
            </a:r>
            <a:r>
              <a:rPr lang="fi-FI" dirty="0"/>
              <a:t>, </a:t>
            </a:r>
            <a:r>
              <a:rPr lang="fi-FI" dirty="0" err="1"/>
              <a:t>kanske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platser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kallades </a:t>
            </a:r>
            <a:r>
              <a:rPr lang="fi-FI" i="1" dirty="0" err="1"/>
              <a:t>sjïelegierkieh</a:t>
            </a:r>
            <a:r>
              <a:rPr lang="fi-FI" dirty="0"/>
              <a:t>, </a:t>
            </a:r>
            <a:r>
              <a:rPr lang="fi-FI" dirty="0" err="1"/>
              <a:t>offerstenar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svenska</a:t>
            </a:r>
            <a:r>
              <a:rPr lang="fi-FI" dirty="0"/>
              <a:t>. </a:t>
            </a:r>
            <a:r>
              <a:rPr lang="fi-FI" dirty="0" err="1"/>
              <a:t>När</a:t>
            </a:r>
            <a:r>
              <a:rPr lang="fi-FI" dirty="0"/>
              <a:t> </a:t>
            </a:r>
            <a:r>
              <a:rPr lang="fi-FI" dirty="0" err="1"/>
              <a:t>offrade</a:t>
            </a:r>
            <a:r>
              <a:rPr lang="fi-FI" dirty="0"/>
              <a:t> </a:t>
            </a:r>
            <a:r>
              <a:rPr lang="fi-FI" dirty="0" err="1"/>
              <a:t>man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en </a:t>
            </a:r>
            <a:r>
              <a:rPr lang="fi-FI" dirty="0" err="1"/>
              <a:t>sieidi</a:t>
            </a:r>
            <a:r>
              <a:rPr lang="fi-FI" dirty="0"/>
              <a:t> i </a:t>
            </a:r>
            <a:r>
              <a:rPr lang="fi-FI" dirty="0" err="1"/>
              <a:t>mer</a:t>
            </a:r>
            <a:r>
              <a:rPr lang="fi-FI" dirty="0"/>
              <a:t> </a:t>
            </a:r>
            <a:r>
              <a:rPr lang="fi-FI" dirty="0" err="1"/>
              <a:t>norra</a:t>
            </a:r>
            <a:r>
              <a:rPr lang="fi-FI" dirty="0"/>
              <a:t> </a:t>
            </a:r>
            <a:r>
              <a:rPr lang="fi-FI" dirty="0" err="1"/>
              <a:t>samiska</a:t>
            </a:r>
            <a:r>
              <a:rPr lang="fi-FI" dirty="0"/>
              <a:t>  </a:t>
            </a:r>
            <a:r>
              <a:rPr lang="fi-FI" dirty="0" err="1"/>
              <a:t>områden</a:t>
            </a:r>
            <a:r>
              <a:rPr lang="fi-FI" dirty="0"/>
              <a:t>, </a:t>
            </a:r>
            <a:r>
              <a:rPr lang="fi-FI" dirty="0" err="1"/>
              <a:t>gjordes</a:t>
            </a:r>
            <a:r>
              <a:rPr lang="fi-FI" dirty="0"/>
              <a:t> </a:t>
            </a:r>
            <a:r>
              <a:rPr lang="fi-FI" dirty="0" err="1"/>
              <a:t>offren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konkreta</a:t>
            </a:r>
            <a:r>
              <a:rPr lang="fi-FI" dirty="0"/>
              <a:t> </a:t>
            </a:r>
            <a:r>
              <a:rPr lang="fi-FI" dirty="0" err="1"/>
              <a:t>stenen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kallades </a:t>
            </a:r>
            <a:r>
              <a:rPr lang="fi-FI" i="1" dirty="0" err="1"/>
              <a:t>sieidi</a:t>
            </a:r>
            <a:r>
              <a:rPr lang="fi-FI" dirty="0"/>
              <a:t>. </a:t>
            </a:r>
            <a:r>
              <a:rPr lang="fi-FI" dirty="0" err="1"/>
              <a:t>Offret</a:t>
            </a:r>
            <a:r>
              <a:rPr lang="fi-FI" dirty="0"/>
              <a:t> </a:t>
            </a:r>
            <a:r>
              <a:rPr lang="fi-FI" dirty="0" err="1"/>
              <a:t>gjordes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en </a:t>
            </a:r>
            <a:r>
              <a:rPr lang="fi-FI" dirty="0" err="1"/>
              <a:t>abstrakt</a:t>
            </a:r>
            <a:r>
              <a:rPr lang="fi-FI" dirty="0"/>
              <a:t>  </a:t>
            </a:r>
            <a:r>
              <a:rPr lang="fi-FI" dirty="0" err="1"/>
              <a:t>kraft</a:t>
            </a:r>
            <a:r>
              <a:rPr lang="fi-FI" dirty="0"/>
              <a:t> av </a:t>
            </a:r>
            <a:r>
              <a:rPr lang="fi-FI" dirty="0" err="1"/>
              <a:t>naturen</a:t>
            </a:r>
            <a:r>
              <a:rPr lang="fi-FI" dirty="0"/>
              <a:t>. </a:t>
            </a:r>
            <a:r>
              <a:rPr lang="fi-FI" dirty="0" err="1"/>
              <a:t>Sådana</a:t>
            </a:r>
            <a:r>
              <a:rPr lang="fi-FI" dirty="0"/>
              <a:t> </a:t>
            </a:r>
            <a:r>
              <a:rPr lang="fi-FI" dirty="0" err="1"/>
              <a:t>koncepter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förenas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själar</a:t>
            </a:r>
            <a:r>
              <a:rPr lang="fi-FI" dirty="0"/>
              <a:t>. </a:t>
            </a:r>
            <a:r>
              <a:rPr lang="fi-FI" dirty="0" err="1"/>
              <a:t>Kanske</a:t>
            </a:r>
            <a:r>
              <a:rPr lang="fi-FI" dirty="0"/>
              <a:t> </a:t>
            </a:r>
            <a:r>
              <a:rPr lang="fi-FI" i="1" dirty="0" err="1"/>
              <a:t>sjïelegierkieh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i="1" dirty="0" err="1"/>
              <a:t>sjïele</a:t>
            </a:r>
            <a:r>
              <a:rPr lang="fi-FI" dirty="0"/>
              <a:t> </a:t>
            </a:r>
            <a:r>
              <a:rPr lang="fi-FI" dirty="0" err="1"/>
              <a:t>offer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också</a:t>
            </a:r>
            <a:r>
              <a:rPr lang="fi-FI" dirty="0"/>
              <a:t> </a:t>
            </a:r>
            <a:r>
              <a:rPr lang="fi-FI" dirty="0" err="1"/>
              <a:t>haft</a:t>
            </a:r>
            <a:r>
              <a:rPr lang="fi-FI" dirty="0"/>
              <a:t> </a:t>
            </a:r>
            <a:r>
              <a:rPr lang="fi-FI" dirty="0" err="1"/>
              <a:t>sådana</a:t>
            </a:r>
            <a:r>
              <a:rPr lang="fi-FI" dirty="0"/>
              <a:t> </a:t>
            </a:r>
            <a:r>
              <a:rPr lang="fi-FI" dirty="0" err="1"/>
              <a:t>koncepter</a:t>
            </a:r>
            <a:r>
              <a:rPr lang="fi-FI" dirty="0"/>
              <a:t>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980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i="1" dirty="0" err="1"/>
              <a:t>Tseegkuve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ett </a:t>
            </a:r>
            <a:r>
              <a:rPr lang="fi-FI" dirty="0" err="1"/>
              <a:t>ord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finns</a:t>
            </a:r>
            <a:r>
              <a:rPr lang="fi-FI" dirty="0"/>
              <a:t> i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samiska</a:t>
            </a:r>
            <a:r>
              <a:rPr lang="fi-FI" dirty="0"/>
              <a:t> </a:t>
            </a:r>
            <a:r>
              <a:rPr lang="fi-FI" dirty="0" err="1"/>
              <a:t>språk</a:t>
            </a:r>
            <a:r>
              <a:rPr lang="fi-FI" dirty="0"/>
              <a:t>.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(</a:t>
            </a:r>
            <a:r>
              <a:rPr lang="fi-FI" dirty="0" err="1"/>
              <a:t>ännu</a:t>
            </a:r>
            <a:r>
              <a:rPr lang="fi-FI" dirty="0"/>
              <a:t>) </a:t>
            </a:r>
            <a:r>
              <a:rPr lang="fi-FI" dirty="0" err="1"/>
              <a:t>hittat</a:t>
            </a:r>
            <a:r>
              <a:rPr lang="fi-FI" dirty="0"/>
              <a:t> </a:t>
            </a:r>
            <a:r>
              <a:rPr lang="fi-FI" dirty="0" err="1"/>
              <a:t>någon</a:t>
            </a:r>
            <a:r>
              <a:rPr lang="fi-FI" dirty="0"/>
              <a:t> etymologi för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i="1" dirty="0" err="1"/>
              <a:t>tseegkuve</a:t>
            </a:r>
            <a:r>
              <a:rPr lang="fi-FI" dirty="0"/>
              <a:t>.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anser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i="1" dirty="0" err="1"/>
              <a:t>tseegkuve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besläktad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verbet</a:t>
            </a:r>
            <a:r>
              <a:rPr lang="fi-FI" dirty="0"/>
              <a:t> </a:t>
            </a:r>
            <a:r>
              <a:rPr lang="fi-FI" i="1" dirty="0" err="1"/>
              <a:t>tseegkedh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också</a:t>
            </a:r>
            <a:r>
              <a:rPr lang="fi-FI" dirty="0"/>
              <a:t> </a:t>
            </a:r>
            <a:r>
              <a:rPr lang="fi-FI" dirty="0" err="1"/>
              <a:t>finns</a:t>
            </a:r>
            <a:r>
              <a:rPr lang="fi-FI" dirty="0"/>
              <a:t> i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samiska</a:t>
            </a:r>
            <a:r>
              <a:rPr lang="fi-FI" dirty="0"/>
              <a:t> </a:t>
            </a:r>
            <a:r>
              <a:rPr lang="fi-FI" dirty="0" err="1"/>
              <a:t>språk</a:t>
            </a:r>
            <a:r>
              <a:rPr lang="fi-FI" dirty="0"/>
              <a:t>. </a:t>
            </a:r>
            <a:r>
              <a:rPr lang="fi-FI" dirty="0" err="1"/>
              <a:t>Kanske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en </a:t>
            </a:r>
            <a:r>
              <a:rPr lang="fi-FI" dirty="0" err="1"/>
              <a:t>avledning</a:t>
            </a:r>
            <a:r>
              <a:rPr lang="fi-FI" dirty="0"/>
              <a:t>, </a:t>
            </a:r>
            <a:r>
              <a:rPr lang="fi-FI" dirty="0" err="1"/>
              <a:t>men</a:t>
            </a:r>
            <a:r>
              <a:rPr lang="fi-FI" dirty="0"/>
              <a:t> </a:t>
            </a:r>
            <a:r>
              <a:rPr lang="fi-FI" dirty="0" err="1"/>
              <a:t>vilket</a:t>
            </a:r>
            <a:r>
              <a:rPr lang="fi-FI" dirty="0"/>
              <a:t> </a:t>
            </a:r>
            <a:r>
              <a:rPr lang="fi-FI" dirty="0" err="1"/>
              <a:t>suffix</a:t>
            </a:r>
            <a:r>
              <a:rPr lang="fi-FI" dirty="0"/>
              <a:t> -</a:t>
            </a:r>
            <a:r>
              <a:rPr lang="fi-FI" i="1" dirty="0" err="1"/>
              <a:t>uve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, </a:t>
            </a:r>
            <a:r>
              <a:rPr lang="fi-FI" dirty="0" err="1"/>
              <a:t>vet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err="1"/>
              <a:t>Hur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verbets</a:t>
            </a:r>
            <a:r>
              <a:rPr lang="fi-FI" dirty="0"/>
              <a:t> </a:t>
            </a:r>
            <a:r>
              <a:rPr lang="fi-FI" dirty="0" err="1"/>
              <a:t>mening</a:t>
            </a:r>
            <a:r>
              <a:rPr lang="fi-FI" dirty="0"/>
              <a:t> ’</a:t>
            </a:r>
            <a:r>
              <a:rPr lang="fi-FI" dirty="0" err="1"/>
              <a:t>lägga</a:t>
            </a:r>
            <a:r>
              <a:rPr lang="fi-FI" dirty="0"/>
              <a:t> </a:t>
            </a:r>
            <a:r>
              <a:rPr lang="fi-FI" dirty="0" err="1"/>
              <a:t>fram</a:t>
            </a:r>
            <a:r>
              <a:rPr lang="fi-FI" dirty="0"/>
              <a:t>, </a:t>
            </a:r>
            <a:r>
              <a:rPr lang="fi-FI" dirty="0" err="1"/>
              <a:t>organisera</a:t>
            </a:r>
            <a:r>
              <a:rPr lang="fi-FI" dirty="0"/>
              <a:t>, </a:t>
            </a:r>
            <a:r>
              <a:rPr lang="fi-FI" dirty="0" err="1"/>
              <a:t>uppresa</a:t>
            </a:r>
            <a:r>
              <a:rPr lang="fi-FI" dirty="0"/>
              <a:t>’ </a:t>
            </a:r>
            <a:r>
              <a:rPr lang="fi-FI" dirty="0" err="1"/>
              <a:t>kommit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mena</a:t>
            </a:r>
            <a:r>
              <a:rPr lang="fi-FI" dirty="0"/>
              <a:t> ’</a:t>
            </a:r>
            <a:r>
              <a:rPr lang="fi-FI" dirty="0" err="1"/>
              <a:t>offer</a:t>
            </a:r>
            <a:r>
              <a:rPr lang="fi-FI" dirty="0"/>
              <a:t> av </a:t>
            </a:r>
            <a:r>
              <a:rPr lang="fi-FI" dirty="0" err="1"/>
              <a:t>rendjur</a:t>
            </a:r>
            <a:r>
              <a:rPr lang="fi-FI" dirty="0"/>
              <a:t>’? </a:t>
            </a:r>
            <a:r>
              <a:rPr lang="fi-FI" dirty="0" err="1"/>
              <a:t>Kanske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något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göra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lägga</a:t>
            </a:r>
            <a:r>
              <a:rPr lang="fi-FI" dirty="0"/>
              <a:t> </a:t>
            </a:r>
            <a:r>
              <a:rPr lang="fi-FI" dirty="0" err="1"/>
              <a:t>fram</a:t>
            </a:r>
            <a:r>
              <a:rPr lang="fi-FI" dirty="0"/>
              <a:t> </a:t>
            </a:r>
            <a:r>
              <a:rPr lang="fi-FI" dirty="0" err="1"/>
              <a:t>offret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organiseringen</a:t>
            </a:r>
            <a:r>
              <a:rPr lang="fi-FI" dirty="0"/>
              <a:t> av </a:t>
            </a:r>
            <a:r>
              <a:rPr lang="fi-FI" dirty="0" err="1"/>
              <a:t>offret</a:t>
            </a:r>
            <a:r>
              <a:rPr lang="fi-FI" dirty="0"/>
              <a:t>.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tseegkuve</a:t>
            </a:r>
            <a:r>
              <a:rPr lang="fi-FI" dirty="0"/>
              <a:t> </a:t>
            </a:r>
            <a:r>
              <a:rPr lang="fi-FI" dirty="0" err="1"/>
              <a:t>offerplatser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ofta</a:t>
            </a:r>
            <a:r>
              <a:rPr lang="fi-FI" dirty="0"/>
              <a:t> ett </a:t>
            </a:r>
            <a:r>
              <a:rPr lang="fi-FI" dirty="0" err="1"/>
              <a:t>komplett</a:t>
            </a:r>
            <a:r>
              <a:rPr lang="fi-FI" dirty="0"/>
              <a:t> </a:t>
            </a:r>
            <a:r>
              <a:rPr lang="fi-FI" dirty="0" err="1"/>
              <a:t>rendjur</a:t>
            </a:r>
            <a:r>
              <a:rPr lang="fi-FI" dirty="0"/>
              <a:t> </a:t>
            </a:r>
            <a:r>
              <a:rPr lang="fi-FI" dirty="0" err="1"/>
              <a:t>begravt</a:t>
            </a:r>
            <a:r>
              <a:rPr lang="fi-FI" dirty="0"/>
              <a:t>, </a:t>
            </a:r>
            <a:r>
              <a:rPr lang="fi-FI" dirty="0" err="1"/>
              <a:t>men</a:t>
            </a:r>
            <a:r>
              <a:rPr lang="fi-FI" dirty="0"/>
              <a:t> </a:t>
            </a:r>
            <a:r>
              <a:rPr lang="fi-FI" dirty="0" err="1"/>
              <a:t>horn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varit </a:t>
            </a:r>
            <a:r>
              <a:rPr lang="fi-FI" dirty="0" err="1"/>
              <a:t>uppresta</a:t>
            </a:r>
            <a:r>
              <a:rPr lang="fi-FI" dirty="0"/>
              <a:t> </a:t>
            </a:r>
            <a:r>
              <a:rPr lang="fi-FI" dirty="0" err="1"/>
              <a:t>ovanför</a:t>
            </a:r>
            <a:r>
              <a:rPr lang="fi-FI" dirty="0"/>
              <a:t> </a:t>
            </a:r>
            <a:r>
              <a:rPr lang="fi-FI" dirty="0" err="1"/>
              <a:t>jordet</a:t>
            </a:r>
            <a:r>
              <a:rPr lang="fi-FI" dirty="0"/>
              <a:t>. </a:t>
            </a:r>
            <a:r>
              <a:rPr lang="fi-FI" dirty="0" err="1"/>
              <a:t>Något</a:t>
            </a:r>
            <a:r>
              <a:rPr lang="fi-FI" dirty="0"/>
              <a:t> </a:t>
            </a:r>
            <a:r>
              <a:rPr lang="fi-FI" dirty="0" err="1"/>
              <a:t>slags</a:t>
            </a:r>
            <a:r>
              <a:rPr lang="fi-FI" dirty="0"/>
              <a:t> </a:t>
            </a:r>
            <a:r>
              <a:rPr lang="fi-FI" dirty="0" err="1"/>
              <a:t>semantisk</a:t>
            </a:r>
            <a:r>
              <a:rPr lang="fi-FI" dirty="0"/>
              <a:t> </a:t>
            </a:r>
            <a:r>
              <a:rPr lang="fi-FI" dirty="0" err="1"/>
              <a:t>förändring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hänt</a:t>
            </a:r>
            <a:r>
              <a:rPr lang="fi-FI" dirty="0"/>
              <a:t> </a:t>
            </a:r>
            <a:r>
              <a:rPr lang="fi-FI" dirty="0" err="1"/>
              <a:t>när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i="1" dirty="0" err="1"/>
              <a:t>tseegkuve</a:t>
            </a:r>
            <a:r>
              <a:rPr lang="fi-FI" dirty="0"/>
              <a:t> </a:t>
            </a:r>
            <a:r>
              <a:rPr lang="fi-FI" dirty="0" err="1"/>
              <a:t>avletts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verbet</a:t>
            </a:r>
            <a:r>
              <a:rPr lang="fi-FI" dirty="0"/>
              <a:t> </a:t>
            </a:r>
            <a:r>
              <a:rPr lang="fi-FI" i="1" dirty="0" err="1"/>
              <a:t>tseegkedh</a:t>
            </a:r>
            <a:r>
              <a:rPr lang="fi-FI" dirty="0"/>
              <a:t>.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6413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Som</a:t>
            </a:r>
            <a:r>
              <a:rPr lang="fi-FI" dirty="0"/>
              <a:t> vi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sett</a:t>
            </a:r>
            <a:r>
              <a:rPr lang="fi-FI" dirty="0"/>
              <a:t>, de </a:t>
            </a:r>
            <a:r>
              <a:rPr lang="fi-FI" dirty="0" err="1"/>
              <a:t>ord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presenterat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olika</a:t>
            </a:r>
            <a:r>
              <a:rPr lang="fi-FI" dirty="0"/>
              <a:t> historia </a:t>
            </a:r>
            <a:r>
              <a:rPr lang="fi-FI" dirty="0" err="1"/>
              <a:t>än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exempel</a:t>
            </a:r>
            <a:r>
              <a:rPr lang="fi-FI" dirty="0"/>
              <a:t> </a:t>
            </a:r>
            <a:r>
              <a:rPr lang="fi-FI" dirty="0" err="1"/>
              <a:t>nord-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enaresamiska</a:t>
            </a:r>
            <a:r>
              <a:rPr lang="fi-FI" dirty="0"/>
              <a:t>. </a:t>
            </a:r>
            <a:r>
              <a:rPr lang="fi-FI" dirty="0" err="1"/>
              <a:t>Några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 </a:t>
            </a:r>
            <a:r>
              <a:rPr lang="fi-FI" dirty="0" err="1"/>
              <a:t>finns</a:t>
            </a:r>
            <a:r>
              <a:rPr lang="fi-FI" dirty="0"/>
              <a:t> </a:t>
            </a:r>
            <a:r>
              <a:rPr lang="fi-FI" dirty="0" err="1"/>
              <a:t>bara</a:t>
            </a:r>
            <a:r>
              <a:rPr lang="fi-FI" dirty="0"/>
              <a:t> i </a:t>
            </a:r>
            <a:r>
              <a:rPr lang="fi-FI" dirty="0" err="1"/>
              <a:t>sydsamiskan</a:t>
            </a:r>
            <a:r>
              <a:rPr lang="fi-FI" dirty="0"/>
              <a:t>,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deras</a:t>
            </a:r>
            <a:r>
              <a:rPr lang="fi-FI" dirty="0"/>
              <a:t> etymologi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ännu</a:t>
            </a:r>
            <a:r>
              <a:rPr lang="fi-FI" dirty="0"/>
              <a:t> </a:t>
            </a:r>
            <a:r>
              <a:rPr lang="fi-FI" dirty="0" err="1"/>
              <a:t>sämre</a:t>
            </a:r>
            <a:r>
              <a:rPr lang="fi-FI" dirty="0"/>
              <a:t> </a:t>
            </a:r>
            <a:r>
              <a:rPr lang="fi-FI" dirty="0" err="1"/>
              <a:t>undersökt</a:t>
            </a:r>
            <a:r>
              <a:rPr lang="fi-FI" dirty="0"/>
              <a:t> </a:t>
            </a:r>
            <a:r>
              <a:rPr lang="fi-FI" dirty="0" err="1"/>
              <a:t>än</a:t>
            </a:r>
            <a:r>
              <a:rPr lang="fi-FI" dirty="0"/>
              <a:t> </a:t>
            </a:r>
            <a:r>
              <a:rPr lang="fi-FI" dirty="0" err="1"/>
              <a:t>ordens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finns</a:t>
            </a:r>
            <a:r>
              <a:rPr lang="fi-FI" dirty="0"/>
              <a:t> i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samiska</a:t>
            </a:r>
            <a:r>
              <a:rPr lang="fi-FI" dirty="0"/>
              <a:t> </a:t>
            </a:r>
            <a:r>
              <a:rPr lang="fi-FI" dirty="0" err="1"/>
              <a:t>språk</a:t>
            </a:r>
            <a:r>
              <a:rPr lang="fi-FI" dirty="0"/>
              <a:t>. </a:t>
            </a:r>
          </a:p>
          <a:p>
            <a:endParaRPr lang="fi-FI" dirty="0"/>
          </a:p>
          <a:p>
            <a:r>
              <a:rPr lang="fi-FI" dirty="0" err="1"/>
              <a:t>Här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behandlat</a:t>
            </a:r>
            <a:r>
              <a:rPr lang="fi-FI" dirty="0"/>
              <a:t> </a:t>
            </a:r>
            <a:r>
              <a:rPr lang="fi-FI" dirty="0" err="1"/>
              <a:t>bara</a:t>
            </a:r>
            <a:r>
              <a:rPr lang="fi-FI" dirty="0"/>
              <a:t> </a:t>
            </a:r>
            <a:r>
              <a:rPr lang="fi-FI" dirty="0" err="1"/>
              <a:t>religiösa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 </a:t>
            </a:r>
            <a:r>
              <a:rPr lang="fi-FI" dirty="0" err="1"/>
              <a:t>därför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mitt</a:t>
            </a:r>
            <a:r>
              <a:rPr lang="fi-FI" dirty="0"/>
              <a:t> </a:t>
            </a:r>
            <a:r>
              <a:rPr lang="fi-FI" dirty="0" err="1"/>
              <a:t>material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de </a:t>
            </a:r>
            <a:r>
              <a:rPr lang="fi-FI" dirty="0" err="1"/>
              <a:t>religiösa</a:t>
            </a:r>
            <a:r>
              <a:rPr lang="fi-FI" dirty="0"/>
              <a:t> </a:t>
            </a:r>
            <a:r>
              <a:rPr lang="fi-FI" dirty="0" err="1"/>
              <a:t>orden</a:t>
            </a:r>
            <a:r>
              <a:rPr lang="fi-FI" dirty="0"/>
              <a:t> i </a:t>
            </a:r>
            <a:r>
              <a:rPr lang="fi-FI" dirty="0" err="1"/>
              <a:t>sydsamiskan</a:t>
            </a:r>
            <a:r>
              <a:rPr lang="fi-FI" dirty="0"/>
              <a:t>.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kommer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behandla</a:t>
            </a:r>
            <a:r>
              <a:rPr lang="fi-FI" dirty="0"/>
              <a:t> </a:t>
            </a:r>
            <a:r>
              <a:rPr lang="fi-FI" dirty="0" err="1"/>
              <a:t>separata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parallella</a:t>
            </a:r>
            <a:r>
              <a:rPr lang="fi-FI" dirty="0"/>
              <a:t> </a:t>
            </a:r>
            <a:r>
              <a:rPr lang="fi-FI" dirty="0" err="1"/>
              <a:t>urnordiska</a:t>
            </a:r>
            <a:r>
              <a:rPr lang="fi-FI" dirty="0"/>
              <a:t> </a:t>
            </a:r>
            <a:r>
              <a:rPr lang="fi-FI" dirty="0" err="1"/>
              <a:t>lånord</a:t>
            </a:r>
            <a:r>
              <a:rPr lang="fi-FI" dirty="0"/>
              <a:t> i </a:t>
            </a:r>
            <a:r>
              <a:rPr lang="fi-FI" dirty="0" err="1"/>
              <a:t>sydsamiskan</a:t>
            </a:r>
            <a:r>
              <a:rPr lang="fi-FI" dirty="0"/>
              <a:t> i en </a:t>
            </a:r>
            <a:r>
              <a:rPr lang="fi-FI" dirty="0" err="1"/>
              <a:t>artikel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kommer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publiceras</a:t>
            </a:r>
            <a:r>
              <a:rPr lang="fi-FI" dirty="0"/>
              <a:t> </a:t>
            </a:r>
            <a:r>
              <a:rPr lang="fi-FI" dirty="0" err="1"/>
              <a:t>nästa</a:t>
            </a:r>
            <a:r>
              <a:rPr lang="fi-FI" dirty="0"/>
              <a:t> </a:t>
            </a:r>
            <a:r>
              <a:rPr lang="fi-FI" dirty="0" err="1"/>
              <a:t>år</a:t>
            </a:r>
            <a:r>
              <a:rPr lang="fi-FI" dirty="0"/>
              <a:t>. </a:t>
            </a:r>
            <a:r>
              <a:rPr lang="fi-FI" dirty="0" err="1"/>
              <a:t>Men</a:t>
            </a:r>
            <a:r>
              <a:rPr lang="fi-FI" dirty="0"/>
              <a:t> alla </a:t>
            </a:r>
            <a:r>
              <a:rPr lang="fi-FI" dirty="0" err="1"/>
              <a:t>ords</a:t>
            </a:r>
            <a:r>
              <a:rPr lang="fi-FI" dirty="0"/>
              <a:t> historia </a:t>
            </a:r>
            <a:r>
              <a:rPr lang="fi-FI" dirty="0" err="1"/>
              <a:t>borde</a:t>
            </a:r>
            <a:r>
              <a:rPr lang="fi-FI" dirty="0"/>
              <a:t> </a:t>
            </a:r>
            <a:r>
              <a:rPr lang="fi-FI" dirty="0" err="1"/>
              <a:t>diskuteras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sydsamiska</a:t>
            </a:r>
            <a:r>
              <a:rPr lang="fi-FI" dirty="0"/>
              <a:t> </a:t>
            </a:r>
            <a:r>
              <a:rPr lang="fi-FI" dirty="0" err="1"/>
              <a:t>perspektivet</a:t>
            </a:r>
            <a:r>
              <a:rPr lang="fi-FI" dirty="0"/>
              <a:t>,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man</a:t>
            </a:r>
            <a:r>
              <a:rPr lang="fi-FI" dirty="0"/>
              <a:t> </a:t>
            </a:r>
            <a:r>
              <a:rPr lang="fi-FI" dirty="0" err="1"/>
              <a:t>vill</a:t>
            </a:r>
            <a:r>
              <a:rPr lang="fi-FI" dirty="0"/>
              <a:t> ha </a:t>
            </a:r>
            <a:r>
              <a:rPr lang="fi-FI" dirty="0" err="1"/>
              <a:t>insikt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sydsamiskans</a:t>
            </a:r>
            <a:r>
              <a:rPr lang="fi-FI" dirty="0"/>
              <a:t> </a:t>
            </a:r>
            <a:r>
              <a:rPr lang="fi-FI" dirty="0" err="1"/>
              <a:t>språkhistoria</a:t>
            </a:r>
            <a:r>
              <a:rPr lang="fi-FI" dirty="0"/>
              <a:t>.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26683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73632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0110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kommer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presentera</a:t>
            </a:r>
            <a:r>
              <a:rPr lang="fi-FI" dirty="0"/>
              <a:t> </a:t>
            </a:r>
            <a:r>
              <a:rPr lang="fi-FI" dirty="0" err="1"/>
              <a:t>fem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inga</a:t>
            </a:r>
            <a:r>
              <a:rPr lang="fi-FI" dirty="0"/>
              <a:t> </a:t>
            </a:r>
            <a:r>
              <a:rPr lang="fi-FI" dirty="0" err="1"/>
              <a:t>klara</a:t>
            </a:r>
            <a:r>
              <a:rPr lang="fi-FI" dirty="0"/>
              <a:t> </a:t>
            </a:r>
            <a:r>
              <a:rPr lang="fi-FI" dirty="0" err="1"/>
              <a:t>etymologier</a:t>
            </a:r>
            <a:r>
              <a:rPr lang="fi-FI" dirty="0"/>
              <a:t>. </a:t>
            </a:r>
            <a:r>
              <a:rPr lang="fi-FI" dirty="0" err="1"/>
              <a:t>Orden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behandlats</a:t>
            </a:r>
            <a:r>
              <a:rPr lang="fi-FI" dirty="0"/>
              <a:t> av </a:t>
            </a:r>
            <a:r>
              <a:rPr lang="fi-FI" dirty="0" err="1"/>
              <a:t>språkforskare</a:t>
            </a:r>
            <a:r>
              <a:rPr lang="fi-FI" dirty="0"/>
              <a:t> </a:t>
            </a:r>
            <a:r>
              <a:rPr lang="fi-FI" dirty="0" err="1"/>
              <a:t>men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ett </a:t>
            </a:r>
            <a:r>
              <a:rPr lang="fi-FI" dirty="0" err="1"/>
              <a:t>sydsamiskt</a:t>
            </a:r>
            <a:r>
              <a:rPr lang="fi-FI" dirty="0"/>
              <a:t> </a:t>
            </a:r>
            <a:r>
              <a:rPr lang="fi-FI" dirty="0" err="1"/>
              <a:t>perspektiv</a:t>
            </a:r>
            <a:r>
              <a:rPr lang="fi-FI" dirty="0"/>
              <a:t>.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kommet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granska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just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sydsamiska</a:t>
            </a:r>
            <a:r>
              <a:rPr lang="fi-FI" dirty="0"/>
              <a:t> </a:t>
            </a:r>
            <a:r>
              <a:rPr lang="fi-FI" dirty="0" err="1"/>
              <a:t>synvinkeln</a:t>
            </a:r>
            <a:r>
              <a:rPr lang="fi-FI" dirty="0"/>
              <a:t>. Alla </a:t>
            </a:r>
            <a:r>
              <a:rPr lang="fi-FI" dirty="0" err="1"/>
              <a:t>ord</a:t>
            </a:r>
            <a:r>
              <a:rPr lang="fi-FI" dirty="0"/>
              <a:t> </a:t>
            </a:r>
            <a:r>
              <a:rPr lang="fi-FI" dirty="0" err="1"/>
              <a:t>behandlats</a:t>
            </a:r>
            <a:r>
              <a:rPr lang="fi-FI" dirty="0"/>
              <a:t> </a:t>
            </a:r>
            <a:r>
              <a:rPr lang="fi-FI" dirty="0" err="1"/>
              <a:t>här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religiösa</a:t>
            </a:r>
            <a:r>
              <a:rPr lang="fi-FI" dirty="0"/>
              <a:t> </a:t>
            </a:r>
            <a:r>
              <a:rPr lang="fi-FI" dirty="0" err="1"/>
              <a:t>därför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mitt</a:t>
            </a:r>
            <a:r>
              <a:rPr lang="fi-FI" dirty="0"/>
              <a:t> </a:t>
            </a:r>
            <a:r>
              <a:rPr lang="fi-FI" dirty="0" err="1"/>
              <a:t>forskningsmaterial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bestått</a:t>
            </a:r>
            <a:r>
              <a:rPr lang="fi-FI" dirty="0"/>
              <a:t> av de </a:t>
            </a:r>
            <a:r>
              <a:rPr lang="fi-FI" dirty="0" err="1"/>
              <a:t>religiösa</a:t>
            </a:r>
            <a:r>
              <a:rPr lang="fi-FI" dirty="0"/>
              <a:t> </a:t>
            </a:r>
            <a:r>
              <a:rPr lang="fi-FI" dirty="0" err="1"/>
              <a:t>orden</a:t>
            </a:r>
            <a:r>
              <a:rPr lang="fi-FI" dirty="0"/>
              <a:t>.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5430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Qvigstad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föreslog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dirty="0" err="1"/>
              <a:t>jeahna´har</a:t>
            </a:r>
            <a:r>
              <a:rPr lang="fi-FI" dirty="0"/>
              <a:t> </a:t>
            </a:r>
            <a:r>
              <a:rPr lang="fi-FI" dirty="0" err="1"/>
              <a:t>lånats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fornnordiskan</a:t>
            </a:r>
            <a:r>
              <a:rPr lang="fi-FI" dirty="0"/>
              <a:t>,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Lagercrantz</a:t>
            </a:r>
            <a:r>
              <a:rPr lang="fi-FI" dirty="0"/>
              <a:t> </a:t>
            </a:r>
            <a:r>
              <a:rPr lang="fi-FI" dirty="0" err="1"/>
              <a:t>säger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lånats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skandinaviskan</a:t>
            </a:r>
            <a:r>
              <a:rPr lang="fi-FI" dirty="0"/>
              <a:t>.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etymologiska</a:t>
            </a:r>
            <a:r>
              <a:rPr lang="fi-FI" dirty="0"/>
              <a:t> </a:t>
            </a:r>
            <a:r>
              <a:rPr lang="fi-FI" dirty="0" err="1"/>
              <a:t>ordboken</a:t>
            </a:r>
            <a:r>
              <a:rPr lang="fi-FI" dirty="0"/>
              <a:t> för </a:t>
            </a:r>
            <a:r>
              <a:rPr lang="fi-FI" dirty="0" err="1"/>
              <a:t>finska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, Suomen sanojen alkuperä, </a:t>
            </a:r>
            <a:r>
              <a:rPr lang="fi-FI" dirty="0" err="1"/>
              <a:t>behandlar</a:t>
            </a:r>
            <a:r>
              <a:rPr lang="fi-FI" dirty="0"/>
              <a:t> </a:t>
            </a:r>
            <a:r>
              <a:rPr lang="fi-FI" dirty="0" err="1"/>
              <a:t>också</a:t>
            </a:r>
            <a:r>
              <a:rPr lang="fi-FI" dirty="0"/>
              <a:t> </a:t>
            </a:r>
            <a:r>
              <a:rPr lang="fi-FI" dirty="0" err="1"/>
              <a:t>några</a:t>
            </a:r>
            <a:r>
              <a:rPr lang="fi-FI" dirty="0"/>
              <a:t> </a:t>
            </a:r>
            <a:r>
              <a:rPr lang="fi-FI" dirty="0" err="1"/>
              <a:t>samiska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,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där</a:t>
            </a:r>
            <a:r>
              <a:rPr lang="fi-FI" dirty="0"/>
              <a:t> </a:t>
            </a:r>
            <a:r>
              <a:rPr lang="fi-FI" dirty="0" err="1"/>
              <a:t>sägs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lånats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skandinaviskan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finskan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/>
              <a:t>Alla </a:t>
            </a:r>
            <a:r>
              <a:rPr lang="fi-FI" dirty="0" err="1"/>
              <a:t>samiska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 för en </a:t>
            </a:r>
            <a:r>
              <a:rPr lang="fi-FI" dirty="0" err="1"/>
              <a:t>jätte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bara</a:t>
            </a:r>
            <a:r>
              <a:rPr lang="fi-FI" dirty="0"/>
              <a:t> </a:t>
            </a:r>
            <a:r>
              <a:rPr lang="fi-FI" dirty="0" err="1"/>
              <a:t>främre</a:t>
            </a:r>
            <a:r>
              <a:rPr lang="fi-FI" dirty="0"/>
              <a:t> </a:t>
            </a:r>
            <a:r>
              <a:rPr lang="fi-FI" dirty="0" err="1"/>
              <a:t>vokaler</a:t>
            </a:r>
            <a:r>
              <a:rPr lang="fi-FI" dirty="0"/>
              <a:t> i </a:t>
            </a:r>
            <a:r>
              <a:rPr lang="fi-FI" dirty="0" err="1"/>
              <a:t>ordets</a:t>
            </a:r>
            <a:r>
              <a:rPr lang="fi-FI" dirty="0"/>
              <a:t> </a:t>
            </a:r>
            <a:r>
              <a:rPr lang="fi-FI" dirty="0" err="1"/>
              <a:t>första</a:t>
            </a:r>
            <a:r>
              <a:rPr lang="fi-FI" dirty="0"/>
              <a:t> </a:t>
            </a:r>
            <a:r>
              <a:rPr lang="fi-FI" dirty="0" err="1"/>
              <a:t>stavelse</a:t>
            </a:r>
            <a:r>
              <a:rPr lang="fi-FI" dirty="0"/>
              <a:t>. </a:t>
            </a:r>
            <a:r>
              <a:rPr lang="fi-FI" dirty="0" err="1"/>
              <a:t>Därför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mera</a:t>
            </a:r>
            <a:r>
              <a:rPr lang="fi-FI" dirty="0"/>
              <a:t> </a:t>
            </a:r>
            <a:r>
              <a:rPr lang="fi-FI" dirty="0" err="1"/>
              <a:t>sannolikt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originala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dirty="0" err="1"/>
              <a:t>också</a:t>
            </a:r>
            <a:r>
              <a:rPr lang="fi-FI" dirty="0"/>
              <a:t> </a:t>
            </a:r>
            <a:r>
              <a:rPr lang="fi-FI" dirty="0" err="1"/>
              <a:t>hade</a:t>
            </a:r>
            <a:r>
              <a:rPr lang="fi-FI" dirty="0"/>
              <a:t> en </a:t>
            </a:r>
            <a:r>
              <a:rPr lang="fi-FI" dirty="0" err="1"/>
              <a:t>främre</a:t>
            </a:r>
            <a:r>
              <a:rPr lang="fi-FI" dirty="0"/>
              <a:t> </a:t>
            </a:r>
            <a:r>
              <a:rPr lang="fi-FI" dirty="0" err="1"/>
              <a:t>vokal</a:t>
            </a:r>
            <a:r>
              <a:rPr lang="fi-FI" dirty="0"/>
              <a:t>,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därför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fornsvenska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finska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 </a:t>
            </a:r>
            <a:r>
              <a:rPr lang="fi-FI" dirty="0" err="1"/>
              <a:t>troligen</a:t>
            </a:r>
            <a:r>
              <a:rPr lang="fi-FI" dirty="0"/>
              <a:t> </a:t>
            </a:r>
            <a:r>
              <a:rPr lang="fi-FI" dirty="0" err="1"/>
              <a:t>ursprunget</a:t>
            </a:r>
            <a:r>
              <a:rPr lang="fi-FI" dirty="0"/>
              <a:t> av de </a:t>
            </a:r>
            <a:r>
              <a:rPr lang="fi-FI" dirty="0" err="1"/>
              <a:t>samiska</a:t>
            </a:r>
            <a:r>
              <a:rPr lang="fi-FI" dirty="0"/>
              <a:t> </a:t>
            </a:r>
            <a:r>
              <a:rPr lang="fi-FI" dirty="0" err="1"/>
              <a:t>orden</a:t>
            </a:r>
            <a:r>
              <a:rPr lang="fi-FI" dirty="0"/>
              <a:t> för </a:t>
            </a:r>
            <a:r>
              <a:rPr lang="fi-FI" dirty="0" err="1"/>
              <a:t>jätte</a:t>
            </a:r>
            <a:r>
              <a:rPr lang="fi-FI" dirty="0"/>
              <a:t>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7528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049387"/>
          </a:xfrm>
        </p:spPr>
        <p:txBody>
          <a:bodyPr/>
          <a:lstStyle/>
          <a:p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sliden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du </a:t>
            </a:r>
            <a:r>
              <a:rPr lang="fi-FI" dirty="0" err="1"/>
              <a:t>jämföra</a:t>
            </a:r>
            <a:r>
              <a:rPr lang="fi-FI" dirty="0"/>
              <a:t> alla de </a:t>
            </a:r>
            <a:r>
              <a:rPr lang="fi-FI" dirty="0" err="1"/>
              <a:t>samiska</a:t>
            </a:r>
            <a:r>
              <a:rPr lang="fi-FI" dirty="0"/>
              <a:t> </a:t>
            </a:r>
            <a:r>
              <a:rPr lang="fi-FI" dirty="0" err="1"/>
              <a:t>orden</a:t>
            </a:r>
            <a:r>
              <a:rPr lang="fi-FI" dirty="0"/>
              <a:t> för </a:t>
            </a:r>
            <a:r>
              <a:rPr lang="fi-FI" dirty="0" err="1"/>
              <a:t>jätte</a:t>
            </a:r>
            <a:r>
              <a:rPr lang="fi-FI" dirty="0"/>
              <a:t>. </a:t>
            </a:r>
            <a:r>
              <a:rPr lang="fi-FI" dirty="0" err="1"/>
              <a:t>Pite</a:t>
            </a:r>
            <a:r>
              <a:rPr lang="fi-FI" dirty="0"/>
              <a:t>, </a:t>
            </a:r>
            <a:r>
              <a:rPr lang="fi-FI" dirty="0" err="1"/>
              <a:t>lule</a:t>
            </a:r>
            <a:r>
              <a:rPr lang="fi-FI" dirty="0"/>
              <a:t>, nord, </a:t>
            </a:r>
            <a:r>
              <a:rPr lang="fi-FI" dirty="0" err="1"/>
              <a:t>enare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skoltsamiskan</a:t>
            </a:r>
            <a:r>
              <a:rPr lang="fi-FI" dirty="0"/>
              <a:t> </a:t>
            </a:r>
            <a:r>
              <a:rPr lang="fi-FI" dirty="0" err="1"/>
              <a:t>ser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de </a:t>
            </a:r>
            <a:r>
              <a:rPr lang="fi-FI" dirty="0" err="1"/>
              <a:t>stammar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samma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. </a:t>
            </a:r>
            <a:r>
              <a:rPr lang="fi-FI" dirty="0" err="1"/>
              <a:t>Återigen</a:t>
            </a:r>
            <a:r>
              <a:rPr lang="fi-FI" dirty="0"/>
              <a:t>, </a:t>
            </a:r>
            <a:r>
              <a:rPr lang="fi-FI" dirty="0" err="1"/>
              <a:t>syd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umesamiskan</a:t>
            </a:r>
            <a:r>
              <a:rPr lang="fi-FI" dirty="0"/>
              <a:t> </a:t>
            </a:r>
            <a:r>
              <a:rPr lang="fi-FI" dirty="0" err="1"/>
              <a:t>ser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mycket</a:t>
            </a:r>
            <a:r>
              <a:rPr lang="fi-FI" dirty="0"/>
              <a:t> </a:t>
            </a:r>
            <a:r>
              <a:rPr lang="fi-FI" dirty="0" err="1"/>
              <a:t>olika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de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orden</a:t>
            </a:r>
            <a:r>
              <a:rPr lang="fi-FI" dirty="0"/>
              <a:t>. </a:t>
            </a:r>
          </a:p>
          <a:p>
            <a:endParaRPr lang="fi-FI" dirty="0"/>
          </a:p>
          <a:p>
            <a:r>
              <a:rPr lang="fi-FI" dirty="0" err="1"/>
              <a:t>Ord</a:t>
            </a:r>
            <a:r>
              <a:rPr lang="fi-FI" dirty="0"/>
              <a:t> i </a:t>
            </a:r>
            <a:r>
              <a:rPr lang="fi-FI" dirty="0" err="1"/>
              <a:t>norra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östra</a:t>
            </a:r>
            <a:r>
              <a:rPr lang="fi-FI" dirty="0"/>
              <a:t> </a:t>
            </a:r>
            <a:r>
              <a:rPr lang="fi-FI" dirty="0" err="1"/>
              <a:t>samiska</a:t>
            </a:r>
            <a:r>
              <a:rPr lang="fi-FI" dirty="0"/>
              <a:t> </a:t>
            </a:r>
            <a:r>
              <a:rPr lang="fi-FI" dirty="0" err="1"/>
              <a:t>språk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utvecklat</a:t>
            </a:r>
            <a:r>
              <a:rPr lang="fi-FI" dirty="0"/>
              <a:t> </a:t>
            </a:r>
            <a:r>
              <a:rPr lang="en-US" dirty="0"/>
              <a:t>schwa epenthesis  </a:t>
            </a:r>
            <a:r>
              <a:rPr lang="en-US" dirty="0" err="1"/>
              <a:t>mellan</a:t>
            </a:r>
            <a:r>
              <a:rPr lang="en-US" dirty="0"/>
              <a:t> de </a:t>
            </a:r>
            <a:r>
              <a:rPr lang="en-US" dirty="0" err="1"/>
              <a:t>ord</a:t>
            </a:r>
            <a:r>
              <a:rPr lang="en-US" dirty="0"/>
              <a:t> </a:t>
            </a:r>
            <a:r>
              <a:rPr lang="en-US" dirty="0" err="1"/>
              <a:t>internt</a:t>
            </a:r>
            <a:r>
              <a:rPr lang="en-US" dirty="0"/>
              <a:t> </a:t>
            </a:r>
            <a:r>
              <a:rPr lang="en-US" dirty="0" err="1"/>
              <a:t>konsonant</a:t>
            </a:r>
            <a:r>
              <a:rPr lang="en-US" dirty="0"/>
              <a:t> </a:t>
            </a:r>
            <a:r>
              <a:rPr lang="en-US" dirty="0" err="1"/>
              <a:t>kluster</a:t>
            </a:r>
            <a:r>
              <a:rPr lang="en-US" dirty="0"/>
              <a:t> </a:t>
            </a:r>
            <a:r>
              <a:rPr lang="en-US" i="1" dirty="0"/>
              <a:t>tn</a:t>
            </a:r>
            <a:r>
              <a:rPr lang="en-US" dirty="0"/>
              <a:t>. Man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se det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enaresamiskan</a:t>
            </a:r>
            <a:r>
              <a:rPr lang="en-US" dirty="0"/>
              <a:t>, men </a:t>
            </a:r>
            <a:r>
              <a:rPr lang="en-US" dirty="0" err="1"/>
              <a:t>synkope</a:t>
            </a:r>
            <a:r>
              <a:rPr lang="en-US" dirty="0"/>
              <a:t> har  </a:t>
            </a:r>
            <a:r>
              <a:rPr lang="en-US" dirty="0" err="1"/>
              <a:t>möjligen</a:t>
            </a:r>
            <a:r>
              <a:rPr lang="en-US" dirty="0"/>
              <a:t> </a:t>
            </a:r>
            <a:r>
              <a:rPr lang="en-US" dirty="0" err="1"/>
              <a:t>hänt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ordet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Ytterligare</a:t>
            </a:r>
            <a:r>
              <a:rPr lang="en-US" dirty="0"/>
              <a:t> ser det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orden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norra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östra</a:t>
            </a:r>
            <a:r>
              <a:rPr lang="en-US" dirty="0"/>
              <a:t> </a:t>
            </a:r>
            <a:r>
              <a:rPr lang="en-US" dirty="0" err="1"/>
              <a:t>samiska</a:t>
            </a:r>
            <a:r>
              <a:rPr lang="en-US" dirty="0"/>
              <a:t> </a:t>
            </a:r>
            <a:r>
              <a:rPr lang="en-US" dirty="0" err="1"/>
              <a:t>språk</a:t>
            </a:r>
            <a:r>
              <a:rPr lang="en-US" dirty="0"/>
              <a:t> har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ledning</a:t>
            </a:r>
            <a:r>
              <a:rPr lang="en-US" dirty="0"/>
              <a:t>, men </a:t>
            </a:r>
            <a:r>
              <a:rPr lang="en-US" dirty="0" err="1"/>
              <a:t>vilken</a:t>
            </a:r>
            <a:r>
              <a:rPr lang="en-US" dirty="0"/>
              <a:t> </a:t>
            </a:r>
            <a:r>
              <a:rPr lang="en-US" dirty="0" err="1"/>
              <a:t>ledning</a:t>
            </a:r>
            <a:r>
              <a:rPr lang="en-US" dirty="0"/>
              <a:t> det </a:t>
            </a:r>
            <a:r>
              <a:rPr lang="en-US" dirty="0" err="1"/>
              <a:t>är</a:t>
            </a:r>
            <a:r>
              <a:rPr lang="en-US" dirty="0"/>
              <a:t>,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alls</a:t>
            </a:r>
            <a:r>
              <a:rPr lang="en-US" dirty="0"/>
              <a:t> </a:t>
            </a:r>
            <a:r>
              <a:rPr lang="en-US" dirty="0" err="1"/>
              <a:t>klart</a:t>
            </a:r>
            <a:r>
              <a:rPr lang="en-US" dirty="0"/>
              <a:t>. Om </a:t>
            </a:r>
            <a:r>
              <a:rPr lang="en-US" dirty="0" err="1"/>
              <a:t>ni</a:t>
            </a:r>
            <a:r>
              <a:rPr lang="en-US" dirty="0"/>
              <a:t> har </a:t>
            </a:r>
            <a:r>
              <a:rPr lang="en-US" dirty="0" err="1"/>
              <a:t>några</a:t>
            </a:r>
            <a:r>
              <a:rPr lang="en-US" dirty="0"/>
              <a:t> </a:t>
            </a:r>
            <a:r>
              <a:rPr lang="en-US" dirty="0" err="1"/>
              <a:t>föreställningar</a:t>
            </a:r>
            <a:r>
              <a:rPr lang="en-US" dirty="0"/>
              <a:t> om </a:t>
            </a:r>
            <a:r>
              <a:rPr lang="en-US" dirty="0" err="1"/>
              <a:t>ordets</a:t>
            </a:r>
            <a:r>
              <a:rPr lang="en-US" dirty="0"/>
              <a:t> </a:t>
            </a:r>
            <a:r>
              <a:rPr lang="en-US" dirty="0" err="1"/>
              <a:t>ledningar</a:t>
            </a:r>
            <a:r>
              <a:rPr lang="en-US" dirty="0"/>
              <a:t>, </a:t>
            </a:r>
            <a:r>
              <a:rPr lang="en-US" dirty="0" err="1"/>
              <a:t>är</a:t>
            </a:r>
            <a:r>
              <a:rPr lang="en-US" dirty="0"/>
              <a:t> jag </a:t>
            </a:r>
            <a:r>
              <a:rPr lang="en-US" dirty="0" err="1"/>
              <a:t>mycket</a:t>
            </a:r>
            <a:r>
              <a:rPr lang="en-US" dirty="0"/>
              <a:t> glad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höra</a:t>
            </a:r>
            <a:r>
              <a:rPr lang="en-US" dirty="0"/>
              <a:t> av dom.</a:t>
            </a:r>
          </a:p>
          <a:p>
            <a:endParaRPr lang="en-US" dirty="0"/>
          </a:p>
          <a:p>
            <a:r>
              <a:rPr lang="en-US" dirty="0"/>
              <a:t>Syd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umesamiskan</a:t>
            </a:r>
            <a:r>
              <a:rPr lang="en-US" dirty="0"/>
              <a:t> har </a:t>
            </a:r>
            <a:r>
              <a:rPr lang="en-US" dirty="0" err="1"/>
              <a:t>ingen</a:t>
            </a:r>
            <a:r>
              <a:rPr lang="en-US" dirty="0"/>
              <a:t> schwa epenthesis, men den </a:t>
            </a:r>
            <a:r>
              <a:rPr lang="en-US" dirty="0" err="1"/>
              <a:t>fornsvenska</a:t>
            </a:r>
            <a:r>
              <a:rPr lang="en-US" dirty="0"/>
              <a:t> </a:t>
            </a:r>
            <a:r>
              <a:rPr lang="en-US" i="1" dirty="0" err="1"/>
              <a:t>tn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internt</a:t>
            </a:r>
            <a:r>
              <a:rPr lang="en-US" dirty="0"/>
              <a:t> position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väl</a:t>
            </a:r>
            <a:r>
              <a:rPr lang="en-US" dirty="0"/>
              <a:t> ha </a:t>
            </a:r>
            <a:r>
              <a:rPr lang="en-US" dirty="0" err="1"/>
              <a:t>utvecklat</a:t>
            </a:r>
            <a:r>
              <a:rPr lang="en-US" dirty="0"/>
              <a:t> till </a:t>
            </a:r>
            <a:r>
              <a:rPr lang="en-US" i="1" dirty="0" err="1"/>
              <a:t>hn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syd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umesamiskan</a:t>
            </a:r>
            <a:r>
              <a:rPr lang="en-US" dirty="0"/>
              <a:t>.  </a:t>
            </a:r>
            <a:r>
              <a:rPr lang="en-US" dirty="0" err="1"/>
              <a:t>Därför</a:t>
            </a:r>
            <a:r>
              <a:rPr lang="en-US" dirty="0"/>
              <a:t> </a:t>
            </a:r>
            <a:r>
              <a:rPr lang="en-US" dirty="0" err="1"/>
              <a:t>tänker</a:t>
            </a:r>
            <a:r>
              <a:rPr lang="en-US" dirty="0"/>
              <a:t> jag </a:t>
            </a:r>
            <a:r>
              <a:rPr lang="en-US" dirty="0" err="1"/>
              <a:t>att</a:t>
            </a:r>
            <a:r>
              <a:rPr lang="en-US" dirty="0"/>
              <a:t> det </a:t>
            </a:r>
            <a:r>
              <a:rPr lang="en-US" dirty="0" err="1"/>
              <a:t>sydsamiska</a:t>
            </a:r>
            <a:r>
              <a:rPr lang="en-US" dirty="0"/>
              <a:t> </a:t>
            </a:r>
            <a:r>
              <a:rPr lang="en-US" dirty="0" err="1"/>
              <a:t>ordet</a:t>
            </a:r>
            <a:r>
              <a:rPr lang="en-US" dirty="0"/>
              <a:t> har </a:t>
            </a:r>
            <a:r>
              <a:rPr lang="en-US" dirty="0" err="1"/>
              <a:t>lånats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fornsvenskan</a:t>
            </a:r>
            <a:r>
              <a:rPr lang="en-US" dirty="0"/>
              <a:t>. </a:t>
            </a:r>
            <a:r>
              <a:rPr lang="en-US" dirty="0" err="1"/>
              <a:t>Finskan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originatl</a:t>
            </a:r>
            <a:r>
              <a:rPr lang="en-US" dirty="0"/>
              <a:t> </a:t>
            </a:r>
            <a:r>
              <a:rPr lang="en-US" dirty="0" err="1"/>
              <a:t>språk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osannolik</a:t>
            </a:r>
            <a:r>
              <a:rPr lang="en-US" dirty="0"/>
              <a:t> </a:t>
            </a:r>
            <a:r>
              <a:rPr lang="en-US" dirty="0" err="1"/>
              <a:t>också</a:t>
            </a:r>
            <a:r>
              <a:rPr lang="en-US" dirty="0"/>
              <a:t> </a:t>
            </a:r>
            <a:r>
              <a:rPr lang="en-US" dirty="0" err="1"/>
              <a:t>därför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kontakter</a:t>
            </a:r>
            <a:r>
              <a:rPr lang="en-US" dirty="0"/>
              <a:t> </a:t>
            </a:r>
            <a:r>
              <a:rPr lang="en-US" dirty="0" err="1"/>
              <a:t>mellan</a:t>
            </a:r>
            <a:r>
              <a:rPr lang="en-US" dirty="0"/>
              <a:t> </a:t>
            </a:r>
            <a:r>
              <a:rPr lang="en-US" dirty="0" err="1"/>
              <a:t>fornsvenskan</a:t>
            </a:r>
            <a:r>
              <a:rPr lang="en-US" dirty="0"/>
              <a:t> har </a:t>
            </a:r>
            <a:r>
              <a:rPr lang="en-US" dirty="0" err="1"/>
              <a:t>varit</a:t>
            </a:r>
            <a:r>
              <a:rPr lang="en-US" dirty="0"/>
              <a:t> </a:t>
            </a:r>
            <a:r>
              <a:rPr lang="en-US" dirty="0" err="1"/>
              <a:t>mycket</a:t>
            </a:r>
            <a:r>
              <a:rPr lang="en-US" dirty="0"/>
              <a:t> </a:t>
            </a:r>
            <a:r>
              <a:rPr lang="en-US" dirty="0" err="1"/>
              <a:t>intensivare</a:t>
            </a:r>
            <a:r>
              <a:rPr lang="en-US" dirty="0"/>
              <a:t> </a:t>
            </a:r>
            <a:r>
              <a:rPr lang="en-US" dirty="0" err="1"/>
              <a:t>än</a:t>
            </a:r>
            <a:r>
              <a:rPr lang="en-US" dirty="0"/>
              <a:t> </a:t>
            </a:r>
            <a:r>
              <a:rPr lang="en-US" dirty="0" err="1"/>
              <a:t>kontakter</a:t>
            </a:r>
            <a:r>
              <a:rPr lang="en-US" dirty="0"/>
              <a:t> med </a:t>
            </a:r>
            <a:r>
              <a:rPr lang="en-US" dirty="0" err="1"/>
              <a:t>finskan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samiska</a:t>
            </a:r>
            <a:r>
              <a:rPr lang="en-US" dirty="0"/>
              <a:t> spark har haft intensive </a:t>
            </a:r>
            <a:r>
              <a:rPr lang="en-US" dirty="0" err="1"/>
              <a:t>kontakter</a:t>
            </a:r>
            <a:r>
              <a:rPr lang="en-US" dirty="0"/>
              <a:t> med </a:t>
            </a:r>
            <a:r>
              <a:rPr lang="en-US" dirty="0" err="1"/>
              <a:t>finskan</a:t>
            </a:r>
            <a:r>
              <a:rPr lang="en-US" dirty="0"/>
              <a:t>,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därför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det </a:t>
            </a:r>
            <a:r>
              <a:rPr lang="en-US" dirty="0" err="1"/>
              <a:t>möjligt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ordet</a:t>
            </a:r>
            <a:r>
              <a:rPr lang="en-US" dirty="0"/>
              <a:t> har </a:t>
            </a:r>
            <a:r>
              <a:rPr lang="en-US" dirty="0" err="1"/>
              <a:t>lånats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finskan</a:t>
            </a:r>
            <a:r>
              <a:rPr lang="en-US" dirty="0"/>
              <a:t>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3451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Raedien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en </a:t>
            </a:r>
            <a:r>
              <a:rPr lang="fi-FI" dirty="0" err="1"/>
              <a:t>gud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finns</a:t>
            </a:r>
            <a:r>
              <a:rPr lang="fi-FI" dirty="0"/>
              <a:t> </a:t>
            </a:r>
            <a:r>
              <a:rPr lang="fi-FI" dirty="0" err="1"/>
              <a:t>bara</a:t>
            </a:r>
            <a:r>
              <a:rPr lang="fi-FI" dirty="0"/>
              <a:t> i </a:t>
            </a:r>
            <a:r>
              <a:rPr lang="fi-FI" dirty="0" err="1"/>
              <a:t>sydsamiskan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umesamiskan</a:t>
            </a:r>
            <a:r>
              <a:rPr lang="fi-FI" dirty="0"/>
              <a:t>. </a:t>
            </a:r>
            <a:r>
              <a:rPr lang="fi-FI" dirty="0" err="1"/>
              <a:t>Ytterligare</a:t>
            </a:r>
            <a:r>
              <a:rPr lang="fi-FI" dirty="0"/>
              <a:t> </a:t>
            </a:r>
            <a:r>
              <a:rPr lang="fi-FI" dirty="0" err="1"/>
              <a:t>finns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ett </a:t>
            </a:r>
            <a:r>
              <a:rPr lang="fi-FI" dirty="0" err="1"/>
              <a:t>appellativ</a:t>
            </a:r>
            <a:r>
              <a:rPr lang="fi-FI" dirty="0"/>
              <a:t> </a:t>
            </a:r>
            <a:r>
              <a:rPr lang="fi-FI" i="1" dirty="0" err="1"/>
              <a:t>raedie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i="1" dirty="0" err="1"/>
              <a:t>raerie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troligen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något</a:t>
            </a:r>
            <a:r>
              <a:rPr lang="fi-FI" dirty="0"/>
              <a:t> </a:t>
            </a:r>
            <a:r>
              <a:rPr lang="fi-FI" dirty="0" err="1"/>
              <a:t>sett</a:t>
            </a:r>
            <a:r>
              <a:rPr lang="fi-FI" dirty="0"/>
              <a:t> i </a:t>
            </a:r>
            <a:r>
              <a:rPr lang="fi-FI" dirty="0" err="1"/>
              <a:t>samband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egennamnet</a:t>
            </a:r>
            <a:r>
              <a:rPr lang="fi-FI" dirty="0"/>
              <a:t> </a:t>
            </a:r>
            <a:r>
              <a:rPr lang="fi-FI" i="1" dirty="0" err="1"/>
              <a:t>Raedien</a:t>
            </a:r>
            <a:r>
              <a:rPr lang="fi-FI" dirty="0"/>
              <a:t>. </a:t>
            </a:r>
            <a:r>
              <a:rPr lang="fi-FI" dirty="0" err="1"/>
              <a:t>Formen</a:t>
            </a:r>
            <a:r>
              <a:rPr lang="fi-FI" dirty="0"/>
              <a:t> </a:t>
            </a:r>
            <a:r>
              <a:rPr lang="fi-FI" i="1" dirty="0" err="1"/>
              <a:t>raedie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i="1" dirty="0" err="1"/>
              <a:t>Raedien</a:t>
            </a:r>
            <a:r>
              <a:rPr lang="fi-FI" dirty="0"/>
              <a:t> </a:t>
            </a:r>
            <a:r>
              <a:rPr lang="fi-FI" dirty="0" err="1"/>
              <a:t>hänvisar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södra</a:t>
            </a:r>
            <a:r>
              <a:rPr lang="fi-FI" dirty="0"/>
              <a:t> </a:t>
            </a:r>
            <a:r>
              <a:rPr lang="fi-FI" dirty="0" err="1"/>
              <a:t>sydsamiska</a:t>
            </a:r>
            <a:r>
              <a:rPr lang="fi-FI" dirty="0"/>
              <a:t> </a:t>
            </a:r>
            <a:r>
              <a:rPr lang="fi-FI" dirty="0" err="1"/>
              <a:t>området</a:t>
            </a:r>
            <a:r>
              <a:rPr lang="fi-FI" dirty="0"/>
              <a:t> i </a:t>
            </a:r>
            <a:r>
              <a:rPr lang="fi-FI" dirty="0" err="1"/>
              <a:t>Röros</a:t>
            </a:r>
            <a:r>
              <a:rPr lang="fi-FI" dirty="0"/>
              <a:t>. I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norra</a:t>
            </a:r>
            <a:r>
              <a:rPr lang="fi-FI" dirty="0"/>
              <a:t> </a:t>
            </a:r>
            <a:r>
              <a:rPr lang="fi-FI" dirty="0" err="1"/>
              <a:t>området</a:t>
            </a:r>
            <a:r>
              <a:rPr lang="fi-FI" dirty="0"/>
              <a:t> </a:t>
            </a:r>
            <a:r>
              <a:rPr lang="fi-FI" dirty="0" err="1"/>
              <a:t>används</a:t>
            </a:r>
            <a:r>
              <a:rPr lang="fi-FI" dirty="0"/>
              <a:t> </a:t>
            </a:r>
            <a:r>
              <a:rPr lang="fi-FI" dirty="0" err="1"/>
              <a:t>formen</a:t>
            </a:r>
            <a:r>
              <a:rPr lang="fi-FI" dirty="0"/>
              <a:t> </a:t>
            </a:r>
            <a:r>
              <a:rPr lang="fi-FI" i="1" dirty="0" err="1"/>
              <a:t>raerie</a:t>
            </a:r>
            <a:r>
              <a:rPr lang="fi-FI" dirty="0"/>
              <a:t> av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appellativet</a:t>
            </a:r>
            <a:r>
              <a:rPr lang="fi-FI" dirty="0"/>
              <a:t>. </a:t>
            </a:r>
          </a:p>
          <a:p>
            <a:endParaRPr lang="fi-FI" dirty="0"/>
          </a:p>
          <a:p>
            <a:r>
              <a:rPr lang="fi-FI" dirty="0"/>
              <a:t>Man </a:t>
            </a:r>
            <a:r>
              <a:rPr lang="fi-FI" dirty="0" err="1"/>
              <a:t>borde</a:t>
            </a:r>
            <a:r>
              <a:rPr lang="fi-FI" dirty="0"/>
              <a:t> </a:t>
            </a:r>
            <a:r>
              <a:rPr lang="fi-FI" dirty="0" err="1"/>
              <a:t>märka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egennamnet</a:t>
            </a:r>
            <a:r>
              <a:rPr lang="fi-FI" dirty="0"/>
              <a:t> </a:t>
            </a:r>
            <a:r>
              <a:rPr lang="fi-FI" dirty="0" err="1"/>
              <a:t>Raedien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i en </a:t>
            </a:r>
            <a:r>
              <a:rPr lang="fi-FI" dirty="0" err="1"/>
              <a:t>genitiv</a:t>
            </a:r>
            <a:r>
              <a:rPr lang="fi-FI" dirty="0"/>
              <a:t> </a:t>
            </a:r>
            <a:r>
              <a:rPr lang="fi-FI" dirty="0" err="1"/>
              <a:t>form</a:t>
            </a:r>
            <a:r>
              <a:rPr lang="fi-FI" dirty="0"/>
              <a:t>.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möjligt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Raedien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varit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första</a:t>
            </a:r>
            <a:r>
              <a:rPr lang="fi-FI" dirty="0"/>
              <a:t> </a:t>
            </a:r>
            <a:r>
              <a:rPr lang="fi-FI" dirty="0" err="1"/>
              <a:t>delen</a:t>
            </a:r>
            <a:r>
              <a:rPr lang="fi-FI" dirty="0"/>
              <a:t> av ett </a:t>
            </a:r>
            <a:r>
              <a:rPr lang="fi-FI" dirty="0" err="1"/>
              <a:t>sammansatt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.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sista</a:t>
            </a:r>
            <a:r>
              <a:rPr lang="fi-FI" dirty="0"/>
              <a:t> </a:t>
            </a:r>
            <a:r>
              <a:rPr lang="fi-FI" dirty="0" err="1"/>
              <a:t>delen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försvunnit</a:t>
            </a:r>
            <a:r>
              <a:rPr lang="fi-FI" dirty="0"/>
              <a:t>, </a:t>
            </a:r>
            <a:r>
              <a:rPr lang="fi-FI" dirty="0" err="1"/>
              <a:t>men</a:t>
            </a:r>
            <a:r>
              <a:rPr lang="fi-FI" dirty="0"/>
              <a:t> </a:t>
            </a:r>
            <a:r>
              <a:rPr lang="fi-FI" dirty="0" err="1"/>
              <a:t>man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omfattat</a:t>
            </a:r>
            <a:r>
              <a:rPr lang="fi-FI" dirty="0"/>
              <a:t> </a:t>
            </a:r>
            <a:r>
              <a:rPr lang="fi-FI" dirty="0" err="1"/>
              <a:t>Raedien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en </a:t>
            </a:r>
            <a:r>
              <a:rPr lang="fi-FI" dirty="0" err="1"/>
              <a:t>genitiv</a:t>
            </a:r>
            <a:r>
              <a:rPr lang="fi-FI" dirty="0"/>
              <a:t> </a:t>
            </a:r>
            <a:r>
              <a:rPr lang="fi-FI" dirty="0" err="1"/>
              <a:t>form</a:t>
            </a:r>
            <a:r>
              <a:rPr lang="fi-FI" dirty="0"/>
              <a:t> </a:t>
            </a:r>
            <a:r>
              <a:rPr lang="fi-FI" dirty="0" err="1"/>
              <a:t>längre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 err="1"/>
              <a:t>Qvigstad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Lagercrantz</a:t>
            </a:r>
            <a:r>
              <a:rPr lang="fi-FI" dirty="0"/>
              <a:t> </a:t>
            </a:r>
            <a:r>
              <a:rPr lang="fi-FI" dirty="0" err="1"/>
              <a:t>uppfattar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ett </a:t>
            </a:r>
            <a:r>
              <a:rPr lang="fi-FI" dirty="0" err="1"/>
              <a:t>skandinaviskt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fornnordiskt</a:t>
            </a:r>
            <a:r>
              <a:rPr lang="fi-FI" dirty="0"/>
              <a:t> </a:t>
            </a:r>
            <a:r>
              <a:rPr lang="fi-FI" dirty="0" err="1"/>
              <a:t>lån</a:t>
            </a:r>
            <a:r>
              <a:rPr lang="fi-FI" dirty="0"/>
              <a:t>.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anser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vara </a:t>
            </a:r>
            <a:r>
              <a:rPr lang="fi-FI" dirty="0" err="1"/>
              <a:t>märkbart</a:t>
            </a:r>
            <a:r>
              <a:rPr lang="fi-FI" dirty="0"/>
              <a:t> </a:t>
            </a:r>
            <a:r>
              <a:rPr lang="fi-FI" dirty="0" err="1"/>
              <a:t>tidigare</a:t>
            </a:r>
            <a:r>
              <a:rPr lang="fi-FI" dirty="0"/>
              <a:t>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6282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Här</a:t>
            </a:r>
            <a:r>
              <a:rPr lang="fi-FI" dirty="0"/>
              <a:t> </a:t>
            </a:r>
            <a:r>
              <a:rPr lang="fi-FI" dirty="0" err="1"/>
              <a:t>ser</a:t>
            </a:r>
            <a:r>
              <a:rPr lang="fi-FI" dirty="0"/>
              <a:t> du </a:t>
            </a:r>
            <a:r>
              <a:rPr lang="fi-FI" dirty="0" err="1"/>
              <a:t>vad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tänkar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etymologin för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.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anser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lånats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nordvästgermanskan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urnordiskan</a:t>
            </a:r>
            <a:r>
              <a:rPr lang="fi-FI" dirty="0"/>
              <a:t> i </a:t>
            </a:r>
            <a:r>
              <a:rPr lang="fi-FI" dirty="0" err="1"/>
              <a:t>meningen</a:t>
            </a:r>
            <a:r>
              <a:rPr lang="fi-FI" dirty="0"/>
              <a:t> ’</a:t>
            </a:r>
            <a:r>
              <a:rPr lang="fi-FI" dirty="0" err="1"/>
              <a:t>råd</a:t>
            </a:r>
            <a:r>
              <a:rPr lang="fi-FI" dirty="0"/>
              <a:t>’. </a:t>
            </a:r>
            <a:r>
              <a:rPr lang="fi-FI" dirty="0" err="1"/>
              <a:t>Lite</a:t>
            </a:r>
            <a:r>
              <a:rPr lang="fi-FI" dirty="0"/>
              <a:t> </a:t>
            </a:r>
            <a:r>
              <a:rPr lang="fi-FI" dirty="0" err="1"/>
              <a:t>senare</a:t>
            </a:r>
            <a:r>
              <a:rPr lang="fi-FI" dirty="0"/>
              <a:t> </a:t>
            </a:r>
            <a:r>
              <a:rPr lang="fi-FI" dirty="0" err="1"/>
              <a:t>började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användas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ett </a:t>
            </a:r>
            <a:r>
              <a:rPr lang="fi-FI" dirty="0" err="1"/>
              <a:t>egennamn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en </a:t>
            </a:r>
            <a:r>
              <a:rPr lang="fi-FI" dirty="0" err="1"/>
              <a:t>gudom</a:t>
            </a:r>
            <a:r>
              <a:rPr lang="fi-FI" dirty="0"/>
              <a:t>. </a:t>
            </a:r>
            <a:r>
              <a:rPr lang="fi-FI" dirty="0" err="1"/>
              <a:t>Konceptet</a:t>
            </a:r>
            <a:r>
              <a:rPr lang="fi-FI" dirty="0"/>
              <a:t> </a:t>
            </a:r>
            <a:r>
              <a:rPr lang="fi-FI" dirty="0" err="1"/>
              <a:t>bakom</a:t>
            </a:r>
            <a:r>
              <a:rPr lang="fi-FI" dirty="0"/>
              <a:t> </a:t>
            </a:r>
            <a:r>
              <a:rPr lang="fi-FI" dirty="0" err="1"/>
              <a:t>egennamnet</a:t>
            </a:r>
            <a:r>
              <a:rPr lang="fi-FI" dirty="0"/>
              <a:t> </a:t>
            </a:r>
            <a:r>
              <a:rPr lang="fi-FI" dirty="0" err="1"/>
              <a:t>Raedien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vara </a:t>
            </a:r>
            <a:r>
              <a:rPr lang="fi-FI" dirty="0" err="1"/>
              <a:t>mycket</a:t>
            </a:r>
            <a:r>
              <a:rPr lang="fi-FI" dirty="0"/>
              <a:t> </a:t>
            </a:r>
            <a:r>
              <a:rPr lang="fi-FI" dirty="0" err="1"/>
              <a:t>gammalt</a:t>
            </a:r>
            <a:r>
              <a:rPr lang="fi-FI" dirty="0"/>
              <a:t>, </a:t>
            </a:r>
            <a:r>
              <a:rPr lang="fi-FI" dirty="0" err="1"/>
              <a:t>bara</a:t>
            </a:r>
            <a:r>
              <a:rPr lang="fi-FI" dirty="0"/>
              <a:t> ett </a:t>
            </a:r>
            <a:r>
              <a:rPr lang="fi-FI" dirty="0" err="1"/>
              <a:t>nytt</a:t>
            </a:r>
            <a:r>
              <a:rPr lang="fi-FI" dirty="0"/>
              <a:t> </a:t>
            </a:r>
            <a:r>
              <a:rPr lang="fi-FI" dirty="0" err="1"/>
              <a:t>namn</a:t>
            </a:r>
            <a:r>
              <a:rPr lang="fi-FI" dirty="0"/>
              <a:t> </a:t>
            </a:r>
            <a:r>
              <a:rPr lang="fi-FI" dirty="0" err="1"/>
              <a:t>gavs</a:t>
            </a:r>
            <a:r>
              <a:rPr lang="fi-FI" dirty="0"/>
              <a:t> </a:t>
            </a:r>
            <a:r>
              <a:rPr lang="fi-FI" dirty="0" err="1"/>
              <a:t>när</a:t>
            </a:r>
            <a:r>
              <a:rPr lang="fi-FI" dirty="0"/>
              <a:t> </a:t>
            </a:r>
            <a:r>
              <a:rPr lang="fi-FI" dirty="0" err="1"/>
              <a:t>kanske</a:t>
            </a:r>
            <a:r>
              <a:rPr lang="fi-FI" dirty="0"/>
              <a:t> </a:t>
            </a:r>
            <a:r>
              <a:rPr lang="fi-FI" dirty="0" err="1"/>
              <a:t>några</a:t>
            </a:r>
            <a:r>
              <a:rPr lang="fi-FI" dirty="0"/>
              <a:t> </a:t>
            </a:r>
            <a:r>
              <a:rPr lang="fi-FI" dirty="0" err="1"/>
              <a:t>nya</a:t>
            </a:r>
            <a:r>
              <a:rPr lang="fi-FI" dirty="0"/>
              <a:t> </a:t>
            </a:r>
            <a:r>
              <a:rPr lang="fi-FI" dirty="0" err="1"/>
              <a:t>egenskaper</a:t>
            </a:r>
            <a:r>
              <a:rPr lang="fi-FI" dirty="0"/>
              <a:t> </a:t>
            </a:r>
            <a:r>
              <a:rPr lang="fi-FI" dirty="0" err="1"/>
              <a:t>var</a:t>
            </a:r>
            <a:r>
              <a:rPr lang="fi-FI" dirty="0"/>
              <a:t> </a:t>
            </a:r>
            <a:r>
              <a:rPr lang="fi-FI" dirty="0" err="1"/>
              <a:t>anknytade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gudomen</a:t>
            </a:r>
            <a:r>
              <a:rPr lang="fi-FI" dirty="0"/>
              <a:t>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9634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Lagercrantz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Sammallahti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behandlat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gjort</a:t>
            </a:r>
            <a:r>
              <a:rPr lang="fi-FI" dirty="0"/>
              <a:t> en </a:t>
            </a:r>
            <a:r>
              <a:rPr lang="fi-FI" dirty="0" err="1"/>
              <a:t>slutledning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lånats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finskan</a:t>
            </a:r>
            <a:r>
              <a:rPr lang="fi-FI" dirty="0"/>
              <a:t>. </a:t>
            </a:r>
            <a:r>
              <a:rPr lang="fi-FI" dirty="0" err="1"/>
              <a:t>Finskan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en </a:t>
            </a:r>
            <a:r>
              <a:rPr lang="fi-FI" dirty="0" err="1"/>
              <a:t>gällande</a:t>
            </a:r>
            <a:r>
              <a:rPr lang="fi-FI" dirty="0"/>
              <a:t> </a:t>
            </a:r>
            <a:r>
              <a:rPr lang="fi-FI" dirty="0" err="1"/>
              <a:t>förklaring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alla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samiska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 </a:t>
            </a:r>
            <a:r>
              <a:rPr lang="fi-FI" dirty="0" err="1"/>
              <a:t>utan</a:t>
            </a:r>
            <a:r>
              <a:rPr lang="fi-FI" dirty="0"/>
              <a:t> </a:t>
            </a:r>
            <a:r>
              <a:rPr lang="fi-FI" dirty="0" err="1"/>
              <a:t>syd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umesamiskan</a:t>
            </a:r>
            <a:r>
              <a:rPr lang="fi-FI" dirty="0"/>
              <a:t>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128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I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sydsamiska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problemet</a:t>
            </a:r>
            <a:r>
              <a:rPr lang="fi-FI" dirty="0"/>
              <a:t> </a:t>
            </a:r>
            <a:r>
              <a:rPr lang="fi-FI" dirty="0" err="1"/>
              <a:t>vokaler</a:t>
            </a:r>
            <a:r>
              <a:rPr lang="fi-FI" dirty="0"/>
              <a:t> i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första</a:t>
            </a:r>
            <a:r>
              <a:rPr lang="fi-FI" dirty="0"/>
              <a:t> </a:t>
            </a:r>
            <a:r>
              <a:rPr lang="fi-FI" dirty="0" err="1"/>
              <a:t>stavelsen</a:t>
            </a:r>
            <a:r>
              <a:rPr lang="fi-FI" dirty="0"/>
              <a:t>. 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dirty="0" err="1"/>
              <a:t>hade</a:t>
            </a:r>
            <a:r>
              <a:rPr lang="fi-FI" dirty="0"/>
              <a:t> </a:t>
            </a:r>
            <a:r>
              <a:rPr lang="fi-FI" dirty="0" err="1"/>
              <a:t>lånats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finskan</a:t>
            </a:r>
            <a:r>
              <a:rPr lang="fi-FI" dirty="0"/>
              <a:t>, </a:t>
            </a:r>
            <a:r>
              <a:rPr lang="fi-FI" dirty="0" err="1"/>
              <a:t>borde</a:t>
            </a:r>
            <a:r>
              <a:rPr lang="fi-FI" dirty="0"/>
              <a:t> </a:t>
            </a:r>
            <a:r>
              <a:rPr lang="fi-FI" dirty="0" err="1"/>
              <a:t>diftongen</a:t>
            </a:r>
            <a:r>
              <a:rPr lang="fi-FI" dirty="0"/>
              <a:t> vara -</a:t>
            </a:r>
            <a:r>
              <a:rPr lang="fi-FI" i="1" dirty="0"/>
              <a:t>ie-</a:t>
            </a:r>
            <a:r>
              <a:rPr lang="fi-FI" dirty="0"/>
              <a:t> i </a:t>
            </a:r>
            <a:r>
              <a:rPr lang="fi-FI" dirty="0" err="1"/>
              <a:t>sydsamiskan</a:t>
            </a:r>
            <a:r>
              <a:rPr lang="fi-FI" dirty="0"/>
              <a:t>, </a:t>
            </a:r>
            <a:r>
              <a:rPr lang="fi-FI" dirty="0" err="1"/>
              <a:t>inte</a:t>
            </a:r>
            <a:r>
              <a:rPr lang="fi-FI" dirty="0"/>
              <a:t> -</a:t>
            </a:r>
            <a:r>
              <a:rPr lang="fi-FI" i="1" dirty="0" err="1"/>
              <a:t>ea</a:t>
            </a:r>
            <a:r>
              <a:rPr lang="fi-FI" i="1" dirty="0"/>
              <a:t>-</a:t>
            </a:r>
            <a:r>
              <a:rPr lang="fi-FI" dirty="0"/>
              <a:t>. </a:t>
            </a:r>
            <a:r>
              <a:rPr lang="fi-FI" dirty="0" err="1"/>
              <a:t>Därför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sydsamiska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vara av </a:t>
            </a:r>
            <a:r>
              <a:rPr lang="fi-FI" dirty="0" err="1"/>
              <a:t>finskt</a:t>
            </a:r>
            <a:r>
              <a:rPr lang="fi-FI" dirty="0"/>
              <a:t> </a:t>
            </a:r>
            <a:r>
              <a:rPr lang="fi-FI" dirty="0" err="1"/>
              <a:t>ursprung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 err="1"/>
              <a:t>Diftongen</a:t>
            </a:r>
            <a:r>
              <a:rPr lang="fi-FI" dirty="0"/>
              <a:t> </a:t>
            </a:r>
            <a:r>
              <a:rPr lang="fi-FI" dirty="0" err="1"/>
              <a:t>stödjar</a:t>
            </a:r>
            <a:r>
              <a:rPr lang="fi-FI" dirty="0"/>
              <a:t> </a:t>
            </a:r>
            <a:r>
              <a:rPr lang="fi-FI" dirty="0" err="1"/>
              <a:t>fornsvenskt</a:t>
            </a:r>
            <a:r>
              <a:rPr lang="fi-FI" dirty="0"/>
              <a:t> </a:t>
            </a:r>
            <a:r>
              <a:rPr lang="fi-FI" dirty="0" err="1"/>
              <a:t>ursprung</a:t>
            </a:r>
            <a:r>
              <a:rPr lang="fi-FI" dirty="0"/>
              <a:t>, </a:t>
            </a:r>
            <a:r>
              <a:rPr lang="fi-FI" dirty="0" err="1"/>
              <a:t>men</a:t>
            </a:r>
            <a:r>
              <a:rPr lang="fi-FI" dirty="0"/>
              <a:t> </a:t>
            </a:r>
            <a:r>
              <a:rPr lang="fi-FI" dirty="0" err="1"/>
              <a:t>vokalen</a:t>
            </a:r>
            <a:r>
              <a:rPr lang="fi-FI" dirty="0"/>
              <a:t> i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stavelsen</a:t>
            </a:r>
            <a:r>
              <a:rPr lang="fi-FI" dirty="0"/>
              <a:t> </a:t>
            </a:r>
            <a:r>
              <a:rPr lang="fi-FI" dirty="0" err="1"/>
              <a:t>stödjar</a:t>
            </a:r>
            <a:r>
              <a:rPr lang="fi-FI" dirty="0"/>
              <a:t> </a:t>
            </a:r>
            <a:r>
              <a:rPr lang="fi-FI" dirty="0" err="1"/>
              <a:t>finskt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tidigare</a:t>
            </a:r>
            <a:r>
              <a:rPr lang="fi-FI" dirty="0"/>
              <a:t> </a:t>
            </a:r>
            <a:r>
              <a:rPr lang="fi-FI" dirty="0" err="1"/>
              <a:t>germanskt</a:t>
            </a:r>
            <a:r>
              <a:rPr lang="fi-FI" dirty="0"/>
              <a:t> </a:t>
            </a:r>
            <a:r>
              <a:rPr lang="fi-FI" dirty="0" err="1"/>
              <a:t>ursprung</a:t>
            </a:r>
            <a:r>
              <a:rPr lang="fi-FI" dirty="0"/>
              <a:t>. Vi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redan</a:t>
            </a:r>
            <a:r>
              <a:rPr lang="fi-FI" dirty="0"/>
              <a:t> </a:t>
            </a:r>
            <a:r>
              <a:rPr lang="fi-FI" dirty="0" err="1"/>
              <a:t>diskvalificerat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finska</a:t>
            </a:r>
            <a:r>
              <a:rPr lang="fi-FI" dirty="0"/>
              <a:t> </a:t>
            </a:r>
            <a:r>
              <a:rPr lang="fi-FI" dirty="0" err="1"/>
              <a:t>ursprunget</a:t>
            </a:r>
            <a:r>
              <a:rPr lang="fi-FI" dirty="0"/>
              <a:t>. </a:t>
            </a:r>
            <a:r>
              <a:rPr lang="fi-FI" dirty="0" err="1"/>
              <a:t>Därför</a:t>
            </a:r>
            <a:r>
              <a:rPr lang="fi-FI" dirty="0"/>
              <a:t> </a:t>
            </a:r>
            <a:r>
              <a:rPr lang="fi-FI" dirty="0" err="1"/>
              <a:t>måste</a:t>
            </a:r>
            <a:r>
              <a:rPr lang="fi-FI" dirty="0"/>
              <a:t> vi </a:t>
            </a:r>
            <a:r>
              <a:rPr lang="fi-FI" dirty="0" err="1"/>
              <a:t>diskutera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fornsvenska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germanska</a:t>
            </a:r>
            <a:r>
              <a:rPr lang="fi-FI" dirty="0"/>
              <a:t> </a:t>
            </a:r>
            <a:r>
              <a:rPr lang="fi-FI" dirty="0" err="1"/>
              <a:t>ursprunget</a:t>
            </a:r>
            <a:r>
              <a:rPr lang="fi-FI" dirty="0"/>
              <a:t>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0139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möjligt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i="1" dirty="0" err="1"/>
              <a:t>sealoe</a:t>
            </a:r>
            <a:r>
              <a:rPr lang="fi-FI" dirty="0"/>
              <a:t>, </a:t>
            </a:r>
            <a:r>
              <a:rPr lang="fi-FI" i="1" dirty="0" err="1"/>
              <a:t>seala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lånats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ett </a:t>
            </a:r>
            <a:r>
              <a:rPr lang="fi-FI" dirty="0" err="1"/>
              <a:t>fornsvenskt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. </a:t>
            </a:r>
            <a:r>
              <a:rPr lang="fi-FI" dirty="0" err="1"/>
              <a:t>Sydsamiskan</a:t>
            </a:r>
            <a:r>
              <a:rPr lang="fi-FI" dirty="0"/>
              <a:t> </a:t>
            </a:r>
            <a:r>
              <a:rPr lang="fi-FI" dirty="0" err="1"/>
              <a:t>kräver</a:t>
            </a:r>
            <a:r>
              <a:rPr lang="fi-FI" dirty="0"/>
              <a:t> en </a:t>
            </a:r>
            <a:r>
              <a:rPr lang="fi-FI" dirty="0" err="1"/>
              <a:t>vokal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ett </a:t>
            </a:r>
            <a:r>
              <a:rPr lang="fi-FI" dirty="0" err="1"/>
              <a:t>ords</a:t>
            </a:r>
            <a:r>
              <a:rPr lang="fi-FI" dirty="0"/>
              <a:t> </a:t>
            </a:r>
            <a:r>
              <a:rPr lang="fi-FI" dirty="0" err="1"/>
              <a:t>ändelse</a:t>
            </a:r>
            <a:r>
              <a:rPr lang="fi-FI" dirty="0"/>
              <a:t>,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därför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möjligt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analogin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andra</a:t>
            </a:r>
            <a:r>
              <a:rPr lang="fi-FI" dirty="0"/>
              <a:t>, </a:t>
            </a:r>
            <a:r>
              <a:rPr lang="fi-FI" dirty="0" err="1"/>
              <a:t>äldre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använts</a:t>
            </a:r>
            <a:r>
              <a:rPr lang="fi-FI" dirty="0"/>
              <a:t>. </a:t>
            </a:r>
            <a:r>
              <a:rPr lang="fi-FI" dirty="0" err="1"/>
              <a:t>Exempel</a:t>
            </a:r>
            <a:r>
              <a:rPr lang="fi-FI" dirty="0"/>
              <a:t> av </a:t>
            </a:r>
            <a:r>
              <a:rPr lang="fi-FI" dirty="0" err="1"/>
              <a:t>sådana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i="1" dirty="0" err="1"/>
              <a:t>fealloe</a:t>
            </a:r>
            <a:r>
              <a:rPr lang="fi-FI" dirty="0"/>
              <a:t>, </a:t>
            </a:r>
            <a:r>
              <a:rPr lang="fi-FI" i="1" dirty="0" err="1"/>
              <a:t>fealla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i="1" dirty="0" err="1"/>
              <a:t>bearkoe</a:t>
            </a:r>
            <a:r>
              <a:rPr lang="fi-FI" dirty="0"/>
              <a:t>, </a:t>
            </a:r>
            <a:r>
              <a:rPr lang="fi-FI" i="1" dirty="0" err="1"/>
              <a:t>bearka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/>
              <a:t>Ett annat </a:t>
            </a:r>
            <a:r>
              <a:rPr lang="fi-FI" dirty="0" err="1"/>
              <a:t>alternativ</a:t>
            </a:r>
            <a:r>
              <a:rPr lang="fi-FI" dirty="0"/>
              <a:t> </a:t>
            </a:r>
            <a:r>
              <a:rPr lang="fi-FI" dirty="0" err="1"/>
              <a:t>er</a:t>
            </a:r>
            <a:r>
              <a:rPr lang="fi-FI" dirty="0"/>
              <a:t> ett </a:t>
            </a:r>
            <a:r>
              <a:rPr lang="fi-FI" dirty="0" err="1"/>
              <a:t>västgermanskt</a:t>
            </a:r>
            <a:r>
              <a:rPr lang="fi-FI" dirty="0"/>
              <a:t> </a:t>
            </a:r>
            <a:r>
              <a:rPr lang="fi-FI" dirty="0" err="1"/>
              <a:t>ursprung</a:t>
            </a:r>
            <a:r>
              <a:rPr lang="fi-FI" dirty="0"/>
              <a:t>.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ha </a:t>
            </a:r>
            <a:r>
              <a:rPr lang="fi-FI" dirty="0" err="1"/>
              <a:t>lånats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,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exempel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fornsaxiska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dirty="0" err="1"/>
              <a:t>seola</a:t>
            </a:r>
            <a:r>
              <a:rPr lang="fi-FI" dirty="0"/>
              <a:t>.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skandinaviska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lånats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ett </a:t>
            </a:r>
            <a:r>
              <a:rPr lang="fi-FI" dirty="0" err="1"/>
              <a:t>västgermanska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.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menar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folk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talade</a:t>
            </a:r>
            <a:r>
              <a:rPr lang="fi-FI" dirty="0"/>
              <a:t> ett </a:t>
            </a:r>
            <a:r>
              <a:rPr lang="fi-FI" dirty="0" err="1"/>
              <a:t>västgermanska</a:t>
            </a:r>
            <a:r>
              <a:rPr lang="fi-FI" dirty="0"/>
              <a:t> </a:t>
            </a:r>
            <a:r>
              <a:rPr lang="fi-FI" dirty="0" err="1"/>
              <a:t>språk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möjligen</a:t>
            </a:r>
            <a:r>
              <a:rPr lang="fi-FI" dirty="0"/>
              <a:t> </a:t>
            </a:r>
            <a:r>
              <a:rPr lang="fi-FI" dirty="0" err="1"/>
              <a:t>funnits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Skandinaviska</a:t>
            </a:r>
            <a:r>
              <a:rPr lang="fi-FI" dirty="0"/>
              <a:t> </a:t>
            </a:r>
            <a:r>
              <a:rPr lang="fi-FI" dirty="0" err="1"/>
              <a:t>halvön</a:t>
            </a:r>
            <a:r>
              <a:rPr lang="fi-FI" dirty="0"/>
              <a:t>.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riktigt</a:t>
            </a:r>
            <a:r>
              <a:rPr lang="fi-FI" dirty="0"/>
              <a:t> </a:t>
            </a:r>
            <a:r>
              <a:rPr lang="fi-FI" dirty="0" err="1"/>
              <a:t>möjligt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västgermanska</a:t>
            </a:r>
            <a:r>
              <a:rPr lang="fi-FI" dirty="0"/>
              <a:t> </a:t>
            </a:r>
            <a:r>
              <a:rPr lang="fi-FI" dirty="0" err="1"/>
              <a:t>talare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haft</a:t>
            </a:r>
            <a:r>
              <a:rPr lang="fi-FI" dirty="0"/>
              <a:t> </a:t>
            </a:r>
            <a:r>
              <a:rPr lang="fi-FI" dirty="0" err="1"/>
              <a:t>direkta</a:t>
            </a:r>
            <a:r>
              <a:rPr lang="fi-FI" dirty="0"/>
              <a:t> </a:t>
            </a:r>
            <a:r>
              <a:rPr lang="fi-FI" dirty="0" err="1"/>
              <a:t>kontakter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sydsamiska</a:t>
            </a:r>
            <a:r>
              <a:rPr lang="fi-FI" dirty="0"/>
              <a:t> folk. </a:t>
            </a:r>
            <a:r>
              <a:rPr lang="fi-FI" dirty="0" err="1"/>
              <a:t>Kanske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de </a:t>
            </a:r>
            <a:r>
              <a:rPr lang="fi-FI" dirty="0" err="1"/>
              <a:t>västgermanska</a:t>
            </a:r>
            <a:r>
              <a:rPr lang="fi-FI" dirty="0"/>
              <a:t> </a:t>
            </a:r>
            <a:r>
              <a:rPr lang="fi-FI" dirty="0" err="1"/>
              <a:t>talarna</a:t>
            </a:r>
            <a:r>
              <a:rPr lang="fi-FI" dirty="0"/>
              <a:t> varit </a:t>
            </a:r>
            <a:r>
              <a:rPr lang="fi-FI" dirty="0" err="1"/>
              <a:t>präster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använt</a:t>
            </a:r>
            <a:r>
              <a:rPr lang="fi-FI" dirty="0"/>
              <a:t> </a:t>
            </a:r>
            <a:r>
              <a:rPr lang="fi-FI" dirty="0" err="1"/>
              <a:t>sina</a:t>
            </a:r>
            <a:r>
              <a:rPr lang="fi-FI" dirty="0"/>
              <a:t> </a:t>
            </a:r>
            <a:r>
              <a:rPr lang="fi-FI" dirty="0" err="1"/>
              <a:t>egna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 </a:t>
            </a:r>
            <a:r>
              <a:rPr lang="fi-FI" dirty="0" err="1"/>
              <a:t>när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funnits</a:t>
            </a:r>
            <a:r>
              <a:rPr lang="fi-FI" dirty="0"/>
              <a:t> </a:t>
            </a:r>
            <a:r>
              <a:rPr lang="fi-FI" dirty="0" err="1"/>
              <a:t>sydsamiska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 för </a:t>
            </a:r>
            <a:r>
              <a:rPr lang="fi-FI" dirty="0" err="1"/>
              <a:t>religiösa</a:t>
            </a:r>
            <a:r>
              <a:rPr lang="fi-FI" dirty="0"/>
              <a:t> </a:t>
            </a:r>
            <a:r>
              <a:rPr lang="fi-FI" dirty="0" err="1"/>
              <a:t>fenomen</a:t>
            </a:r>
            <a:r>
              <a:rPr lang="fi-FI" dirty="0"/>
              <a:t>.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sätt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ha </a:t>
            </a:r>
            <a:r>
              <a:rPr lang="fi-FI" dirty="0" err="1"/>
              <a:t>lånats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sydsamiskan</a:t>
            </a:r>
            <a:r>
              <a:rPr lang="fi-FI" dirty="0"/>
              <a:t>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2159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image" Target="../media/image5.png"/><Relationship Id="rId2" Type="http://schemas.openxmlformats.org/officeDocument/2006/relationships/customXml" Target="../ink/ink1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12">
            <a:extLst>
              <a:ext uri="{FF2B5EF4-FFF2-40B4-BE49-F238E27FC236}">
                <a16:creationId xmlns:a16="http://schemas.microsoft.com/office/drawing/2014/main" id="{B08D2941-A7E5-4C26-B320-579010B602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018" y="4745772"/>
            <a:ext cx="7480852" cy="3280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5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fi-FI" dirty="0"/>
              <a:t>Luennoitsija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560" y="5137588"/>
            <a:ext cx="3190045" cy="129415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1.10.2019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804753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Alaotsikko 2">
            <a:extLst>
              <a:ext uri="{FF2B5EF4-FFF2-40B4-BE49-F238E27FC236}">
                <a16:creationId xmlns:a16="http://schemas.microsoft.com/office/drawing/2014/main" id="{66072717-81C3-4F6B-9309-1674C171F52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68018" y="3973860"/>
            <a:ext cx="7478692" cy="674339"/>
          </a:xfrm>
        </p:spPr>
        <p:txBody>
          <a:bodyPr>
            <a:normAutofit/>
          </a:bodyPr>
          <a:lstStyle>
            <a:lvl1pPr marL="0" indent="0" algn="l">
              <a:buNone/>
              <a:defRPr sz="2000" b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Alaotsikko</a:t>
            </a:r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CA4F6AB8-5B3A-4D26-91F4-2F9CDEAFF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018" y="910802"/>
            <a:ext cx="10440000" cy="2751522"/>
          </a:xfrm>
        </p:spPr>
        <p:txBody>
          <a:bodyPr anchor="b">
            <a:normAutofit/>
          </a:bodyPr>
          <a:lstStyle>
            <a:lvl1pPr algn="l">
              <a:defRPr sz="9600" b="1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148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Lisää kuva</a:t>
            </a:r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bg2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bg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58435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mus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kuva</a:t>
            </a:r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tx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675733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696780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kuva</a:t>
            </a:r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3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666770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kuva</a:t>
            </a:r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accent2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899803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turkoo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Lisää kuva</a:t>
            </a:r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accent2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883637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punaine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Lisää kuva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4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accent4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94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2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 - mus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kuva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7798" y="404038"/>
            <a:ext cx="5017972" cy="1229958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07796" y="1864243"/>
            <a:ext cx="5017971" cy="4217580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5024861" y="3215374"/>
            <a:ext cx="427255" cy="427255"/>
          </a:xfrm>
          <a:solidFill>
            <a:schemeClr val="tx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895474"/>
            <a:ext cx="2380647" cy="96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04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2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Lisää kuva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7798" y="404038"/>
            <a:ext cx="5017972" cy="1229958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07796" y="1864243"/>
            <a:ext cx="5017971" cy="421758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5024861" y="3215374"/>
            <a:ext cx="427255" cy="427255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895474"/>
            <a:ext cx="2380647" cy="96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3568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2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 -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kuva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7798" y="404038"/>
            <a:ext cx="5017972" cy="1229958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07796" y="1864243"/>
            <a:ext cx="5017971" cy="4217580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5024861" y="3215374"/>
            <a:ext cx="427255" cy="427255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895474"/>
            <a:ext cx="2380647" cy="96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17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punaine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E587F3-499A-4FFF-8E39-6F7431222F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Välilehden </a:t>
            </a:r>
            <a:br>
              <a:rPr lang="fi-FI" dirty="0"/>
            </a:br>
            <a:r>
              <a:rPr lang="fi-FI" dirty="0"/>
              <a:t>otsikko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895474"/>
            <a:ext cx="2380647" cy="96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66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must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889DA205-0B6C-45D6-91B2-25C1E2981B6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018" y="4745772"/>
            <a:ext cx="7478692" cy="32767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5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fi-FI" dirty="0"/>
              <a:t>Luennoitsija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Käsinkirjoitus 13">
                <a:extLst>
                  <a:ext uri="{FF2B5EF4-FFF2-40B4-BE49-F238E27FC236}">
                    <a16:creationId xmlns:a16="http://schemas.microsoft.com/office/drawing/2014/main" id="{CEC5EDC0-A0E0-4F47-928F-B20B8076E634}"/>
                  </a:ext>
                </a:extLst>
              </p14:cNvPr>
              <p14:cNvContentPartPr/>
              <p14:nvPr userDrawn="1"/>
            </p14:nvContentPartPr>
            <p14:xfrm>
              <a:off x="2731856" y="4694400"/>
              <a:ext cx="11520" cy="360"/>
            </p14:xfrm>
          </p:contentPart>
        </mc:Choice>
        <mc:Fallback xmlns="">
          <p:pic>
            <p:nvPicPr>
              <p:cNvPr id="14" name="Käsinkirjoitus 13">
                <a:extLst>
                  <a:ext uri="{FF2B5EF4-FFF2-40B4-BE49-F238E27FC236}">
                    <a16:creationId xmlns:a16="http://schemas.microsoft.com/office/drawing/2014/main" id="{CEC5EDC0-A0E0-4F47-928F-B20B8076E63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22496" y="4685040"/>
                <a:ext cx="3024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" name="Käsinkirjoitus 14">
                <a:extLst>
                  <a:ext uri="{FF2B5EF4-FFF2-40B4-BE49-F238E27FC236}">
                    <a16:creationId xmlns:a16="http://schemas.microsoft.com/office/drawing/2014/main" id="{469EDAD8-DE64-4AA1-99EB-7E6A49453D5D}"/>
                  </a:ext>
                </a:extLst>
              </p14:cNvPr>
              <p14:cNvContentPartPr/>
              <p14:nvPr userDrawn="1"/>
            </p14:nvContentPartPr>
            <p14:xfrm>
              <a:off x="2642576" y="4739040"/>
              <a:ext cx="360" cy="360"/>
            </p14:xfrm>
          </p:contentPart>
        </mc:Choice>
        <mc:Fallback xmlns="">
          <p:pic>
            <p:nvPicPr>
              <p:cNvPr id="15" name="Käsinkirjoitus 14">
                <a:extLst>
                  <a:ext uri="{FF2B5EF4-FFF2-40B4-BE49-F238E27FC236}">
                    <a16:creationId xmlns:a16="http://schemas.microsoft.com/office/drawing/2014/main" id="{469EDAD8-DE64-4AA1-99EB-7E6A49453D5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33936" y="4730400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366" y="5137588"/>
            <a:ext cx="3192434" cy="1294153"/>
          </a:xfrm>
          <a:prstGeom prst="rect">
            <a:avLst/>
          </a:prstGeom>
        </p:spPr>
      </p:pic>
      <p:sp>
        <p:nvSpPr>
          <p:cNvPr id="17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1.10.2019</a:t>
            </a:fld>
            <a:endParaRPr lang="fi-FI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804753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0" name="Alaotsikko 2">
            <a:extLst>
              <a:ext uri="{FF2B5EF4-FFF2-40B4-BE49-F238E27FC236}">
                <a16:creationId xmlns:a16="http://schemas.microsoft.com/office/drawing/2014/main" id="{66072717-81C3-4F6B-9309-1674C171F52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68018" y="3973860"/>
            <a:ext cx="7478692" cy="674339"/>
          </a:xfrm>
        </p:spPr>
        <p:txBody>
          <a:bodyPr>
            <a:norm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Alaotsikko</a:t>
            </a:r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CA4F6AB8-5B3A-4D26-91F4-2F9CDEAFF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018" y="910802"/>
            <a:ext cx="10440000" cy="2751522"/>
          </a:xfrm>
        </p:spPr>
        <p:txBody>
          <a:bodyPr anchor="b">
            <a:normAutofit/>
          </a:bodyPr>
          <a:lstStyle>
            <a:lvl1pPr algn="l">
              <a:defRPr sz="9600" b="1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44318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E587F3-499A-4FFF-8E39-6F7431222F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Välilehden </a:t>
            </a:r>
            <a:br>
              <a:rPr lang="fi-FI" dirty="0"/>
            </a:br>
            <a:r>
              <a:rPr lang="fi-FI" dirty="0"/>
              <a:t>otsikko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895474"/>
            <a:ext cx="2380647" cy="96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09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E587F3-499A-4FFF-8E39-6F7431222F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Välilehden </a:t>
            </a:r>
            <a:br>
              <a:rPr lang="fi-FI" dirty="0"/>
            </a:br>
            <a:r>
              <a:rPr lang="fi-FI" dirty="0"/>
              <a:t>otsikko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895474"/>
            <a:ext cx="2380647" cy="96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547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rkoo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E587F3-499A-4FFF-8E39-6F7431222F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Välilehden </a:t>
            </a:r>
            <a:br>
              <a:rPr lang="fi-FI" dirty="0"/>
            </a:br>
            <a:r>
              <a:rPr lang="fi-FI" dirty="0"/>
              <a:t>otsikko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895474"/>
            <a:ext cx="2380647" cy="96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0643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 - mus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109" y="2254251"/>
            <a:ext cx="5795784" cy="2349500"/>
          </a:xfrm>
          <a:prstGeom prst="rect">
            <a:avLst/>
          </a:prstGeom>
        </p:spPr>
      </p:pic>
      <p:sp>
        <p:nvSpPr>
          <p:cNvPr id="4" name="Alaotsikko 2">
            <a:extLst>
              <a:ext uri="{FF2B5EF4-FFF2-40B4-BE49-F238E27FC236}">
                <a16:creationId xmlns:a16="http://schemas.microsoft.com/office/drawing/2014/main" id="{66072717-81C3-4F6B-9309-1674C171F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5574" y="4831894"/>
            <a:ext cx="7480852" cy="505672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fi-FI" dirty="0"/>
          </a:p>
        </p:txBody>
      </p:sp>
      <p:sp>
        <p:nvSpPr>
          <p:cNvPr id="5" name="Tekstin paikkamerkki 12">
            <a:extLst>
              <a:ext uri="{FF2B5EF4-FFF2-40B4-BE49-F238E27FC236}">
                <a16:creationId xmlns:a16="http://schemas.microsoft.com/office/drawing/2014/main" id="{889DA205-0B6C-45D6-91B2-25C1E2981B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56654" y="5491071"/>
            <a:ext cx="7478692" cy="32767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5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39167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 -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109" y="2254251"/>
            <a:ext cx="5795784" cy="2349500"/>
          </a:xfrm>
          <a:prstGeom prst="rect">
            <a:avLst/>
          </a:prstGeom>
        </p:spPr>
      </p:pic>
      <p:sp>
        <p:nvSpPr>
          <p:cNvPr id="4" name="Alaotsikko 2">
            <a:extLst>
              <a:ext uri="{FF2B5EF4-FFF2-40B4-BE49-F238E27FC236}">
                <a16:creationId xmlns:a16="http://schemas.microsoft.com/office/drawing/2014/main" id="{66072717-81C3-4F6B-9309-1674C171F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5574" y="4831894"/>
            <a:ext cx="7480852" cy="505672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fi-FI" dirty="0"/>
          </a:p>
        </p:txBody>
      </p:sp>
      <p:sp>
        <p:nvSpPr>
          <p:cNvPr id="5" name="Tekstin paikkamerkki 12">
            <a:extLst>
              <a:ext uri="{FF2B5EF4-FFF2-40B4-BE49-F238E27FC236}">
                <a16:creationId xmlns:a16="http://schemas.microsoft.com/office/drawing/2014/main" id="{889DA205-0B6C-45D6-91B2-25C1E2981B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56654" y="5491071"/>
            <a:ext cx="7478692" cy="32767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5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987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4F6AB8-5B3A-4D26-91F4-2F9CDEAFF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018" y="910802"/>
            <a:ext cx="10440000" cy="2751522"/>
          </a:xfrm>
        </p:spPr>
        <p:txBody>
          <a:bodyPr anchor="b">
            <a:normAutofit/>
          </a:bodyPr>
          <a:lstStyle>
            <a:lvl1pPr algn="l">
              <a:defRPr sz="9600" b="1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6072717-81C3-4F6B-9309-1674C171F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018" y="3973860"/>
            <a:ext cx="7478692" cy="674339"/>
          </a:xfrm>
        </p:spPr>
        <p:txBody>
          <a:bodyPr>
            <a:norm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fi-FI" dirty="0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889DA205-0B6C-45D6-91B2-25C1E2981B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8018" y="4745772"/>
            <a:ext cx="7478692" cy="32767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366" y="5137588"/>
            <a:ext cx="3192434" cy="1294153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1.10.2019</a:t>
            </a:fld>
            <a:endParaRPr lang="fi-F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804753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000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E252CC0E-D4C3-47CC-8F2E-90BE622B9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8" y="1825625"/>
            <a:ext cx="10145029" cy="4069849"/>
          </a:xfrm>
        </p:spPr>
        <p:txBody>
          <a:bodyPr>
            <a:noAutofit/>
          </a:bodyPr>
          <a:lstStyle>
            <a:lvl1pPr marL="228600" indent="-228600">
              <a:buSzPct val="9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895474"/>
            <a:ext cx="2374370" cy="962525"/>
          </a:xfrm>
          <a:prstGeom prst="rect">
            <a:avLst/>
          </a:prstGeom>
        </p:spPr>
      </p:pic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endParaRPr lang="fi-FI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1.10.2019</a:t>
            </a:fld>
            <a:endParaRPr lang="fi-FI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002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 ja sisältö must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1.10.2019</a:t>
            </a:fld>
            <a:endParaRPr lang="fi-FI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E252CC0E-D4C3-47CC-8F2E-90BE622B9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8" y="1825625"/>
            <a:ext cx="10145029" cy="4069849"/>
          </a:xfrm>
        </p:spPr>
        <p:txBody>
          <a:bodyPr/>
          <a:lstStyle>
            <a:lvl1pPr marL="228600" indent="-228600">
              <a:defRPr lang="fi-FI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Tx/>
              <a:buBlip>
                <a:blip r:embed="rId2"/>
              </a:buBlip>
            </a:pPr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895474"/>
            <a:ext cx="2380647" cy="962526"/>
          </a:xfrm>
          <a:prstGeom prst="rect">
            <a:avLst/>
          </a:prstGeom>
        </p:spPr>
      </p:pic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2046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1.10.2019</a:t>
            </a:fld>
            <a:endParaRPr lang="fi-FI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id="{E252CC0E-D4C3-47CC-8F2E-90BE622B9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8" y="1825625"/>
            <a:ext cx="4932000" cy="4069849"/>
          </a:xfrm>
        </p:spPr>
        <p:txBody>
          <a:bodyPr>
            <a:noAutofit/>
          </a:bodyPr>
          <a:lstStyle>
            <a:lvl1pPr marL="228600" indent="-228600">
              <a:defRPr lang="fi-FI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Tx/>
              <a:buBlip>
                <a:blip r:embed="rId2"/>
              </a:buBlip>
            </a:pPr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7" name="Sisällön paikkamerkki 2">
            <a:extLst>
              <a:ext uri="{FF2B5EF4-FFF2-40B4-BE49-F238E27FC236}">
                <a16:creationId xmlns:a16="http://schemas.microsoft.com/office/drawing/2014/main" id="{E252CC0E-D4C3-47CC-8F2E-90BE622B9EC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1057" y="1825625"/>
            <a:ext cx="4932000" cy="4069849"/>
          </a:xfrm>
        </p:spPr>
        <p:txBody>
          <a:bodyPr>
            <a:noAutofit/>
          </a:bodyPr>
          <a:lstStyle>
            <a:lvl1pPr marL="228600" indent="-228600">
              <a:defRPr lang="fi-FI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Tx/>
              <a:buBlip>
                <a:blip r:embed="rId2"/>
              </a:buBlip>
            </a:pPr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895474"/>
            <a:ext cx="2374370" cy="962525"/>
          </a:xfrm>
          <a:prstGeom prst="rect">
            <a:avLst/>
          </a:prstGeom>
        </p:spPr>
      </p:pic>
      <p:sp>
        <p:nvSpPr>
          <p:cNvPr id="20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6575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895474"/>
            <a:ext cx="2374370" cy="962525"/>
          </a:xfrm>
          <a:prstGeom prst="rect">
            <a:avLst/>
          </a:prstGeom>
        </p:spPr>
      </p:pic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endParaRPr lang="fi-FI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1.10.2019</a:t>
            </a:fld>
            <a:endParaRPr lang="fi-FI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283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895474"/>
            <a:ext cx="2374370" cy="9625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207030" cy="365125"/>
          </a:xfrm>
        </p:spPr>
        <p:txBody>
          <a:bodyPr/>
          <a:lstStyle>
            <a:lvl1pPr>
              <a:defRPr sz="1050"/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1.10.2019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32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800999-EDA5-4B6B-8344-7EB1B35BA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200" y="1673225"/>
            <a:ext cx="4780800" cy="3511550"/>
          </a:xfrm>
        </p:spPr>
        <p:txBody>
          <a:bodyPr>
            <a:normAutofit/>
          </a:bodyPr>
          <a:lstStyle>
            <a:lvl1pPr>
              <a:defRPr sz="5000" b="1"/>
            </a:lvl1pPr>
          </a:lstStyle>
          <a:p>
            <a:endParaRPr lang="fi-FI" dirty="0"/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E252CC0E-D4C3-47CC-8F2E-90BE622B9EC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272000" y="1227388"/>
            <a:ext cx="4534256" cy="440322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464" y="2075205"/>
            <a:ext cx="1757071" cy="27075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895474"/>
            <a:ext cx="2374370" cy="962525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/>
            </a:lvl1pPr>
          </a:lstStyle>
          <a:p>
            <a:endParaRPr lang="fi-FI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207030" cy="365125"/>
          </a:xfrm>
        </p:spPr>
        <p:txBody>
          <a:bodyPr/>
          <a:lstStyle>
            <a:lvl1pPr>
              <a:defRPr sz="1050"/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1.10.2019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357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Tx/>
              <a:buBlip>
                <a:blip r:embed="rId26"/>
              </a:buBlip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40BC-9B28-4ACE-B7B8-D3C83187B980}" type="datetimeFigureOut">
              <a:rPr lang="fi-FI" smtClean="0"/>
              <a:t>1.10.2019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2F644-756C-4530-A69F-A71AB7A98F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667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79" r:id="rId7"/>
    <p:sldLayoutId id="2147483673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80" r:id="rId16"/>
    <p:sldLayoutId id="2147483682" r:id="rId17"/>
    <p:sldLayoutId id="2147483681" r:id="rId18"/>
    <p:sldLayoutId id="2147483674" r:id="rId19"/>
    <p:sldLayoutId id="2147483675" r:id="rId20"/>
    <p:sldLayoutId id="2147483676" r:id="rId21"/>
    <p:sldLayoutId id="2147483677" r:id="rId22"/>
    <p:sldLayoutId id="2147483678" r:id="rId23"/>
    <p:sldLayoutId id="2147483683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fi-FI" sz="1400" dirty="0"/>
              <a:t>Minerva Piha</a:t>
            </a:r>
          </a:p>
          <a:p>
            <a:r>
              <a:rPr lang="fi-FI" sz="1400" dirty="0"/>
              <a:t>mmpiha@utu.fi</a:t>
            </a:r>
          </a:p>
          <a:p>
            <a:r>
              <a:rPr lang="fi-FI" sz="1400" dirty="0"/>
              <a:t>Åbo </a:t>
            </a:r>
            <a:r>
              <a:rPr lang="fi-FI" sz="1400" dirty="0" err="1"/>
              <a:t>universitet</a:t>
            </a:r>
            <a:endParaRPr lang="fi-FI" sz="1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5000" dirty="0" err="1"/>
              <a:t>Kommentarer</a:t>
            </a:r>
            <a:r>
              <a:rPr lang="fi-FI" sz="5000" dirty="0"/>
              <a:t> </a:t>
            </a:r>
            <a:r>
              <a:rPr lang="fi-FI" sz="5000" dirty="0" err="1"/>
              <a:t>på</a:t>
            </a:r>
            <a:r>
              <a:rPr lang="fi-FI" sz="5000" dirty="0"/>
              <a:t> </a:t>
            </a:r>
            <a:r>
              <a:rPr lang="fi-FI" sz="5000" dirty="0" err="1"/>
              <a:t>ursprunget</a:t>
            </a:r>
            <a:r>
              <a:rPr lang="fi-FI" sz="5000" dirty="0"/>
              <a:t> av </a:t>
            </a:r>
            <a:r>
              <a:rPr lang="fi-FI" sz="5000" dirty="0" err="1"/>
              <a:t>några</a:t>
            </a:r>
            <a:r>
              <a:rPr lang="fi-FI" sz="5000" dirty="0"/>
              <a:t> </a:t>
            </a:r>
            <a:r>
              <a:rPr lang="fi-FI" sz="5000" dirty="0" err="1"/>
              <a:t>sydsamiska</a:t>
            </a:r>
            <a:r>
              <a:rPr lang="fi-FI" sz="5000" dirty="0"/>
              <a:t> </a:t>
            </a:r>
            <a:r>
              <a:rPr lang="fi-FI" sz="5000" dirty="0" err="1"/>
              <a:t>religiösa</a:t>
            </a:r>
            <a:r>
              <a:rPr lang="fi-FI" sz="5000" dirty="0"/>
              <a:t> </a:t>
            </a:r>
            <a:r>
              <a:rPr lang="fi-FI" sz="5000" dirty="0" err="1"/>
              <a:t>ord</a:t>
            </a:r>
            <a:endParaRPr lang="fi-FI" sz="5000" dirty="0"/>
          </a:p>
        </p:txBody>
      </p:sp>
    </p:spTree>
    <p:extLst>
      <p:ext uri="{BB962C8B-B14F-4D97-AF65-F5344CB8AC3E}">
        <p14:creationId xmlns:p14="http://schemas.microsoft.com/office/powerpoint/2010/main" val="1127956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4B07074-E1E6-4624-BD8E-C3091E03B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Mebius</a:t>
            </a:r>
            <a:r>
              <a:rPr lang="fi-FI" dirty="0"/>
              <a:t> 2003: = </a:t>
            </a:r>
            <a:r>
              <a:rPr lang="fi-FI" dirty="0" err="1"/>
              <a:t>finska</a:t>
            </a:r>
            <a:r>
              <a:rPr lang="fi-FI" dirty="0"/>
              <a:t> </a:t>
            </a:r>
            <a:r>
              <a:rPr lang="fi-FI" i="1" dirty="0"/>
              <a:t>hely</a:t>
            </a:r>
            <a:r>
              <a:rPr lang="fi-FI" dirty="0"/>
              <a:t> ’</a:t>
            </a:r>
            <a:r>
              <a:rPr lang="fi-FI" dirty="0" err="1"/>
              <a:t>billigt</a:t>
            </a:r>
            <a:r>
              <a:rPr lang="fi-FI" dirty="0"/>
              <a:t> </a:t>
            </a:r>
            <a:r>
              <a:rPr lang="fi-FI" dirty="0" err="1"/>
              <a:t>smycke</a:t>
            </a:r>
            <a:r>
              <a:rPr lang="fi-FI" dirty="0"/>
              <a:t>’</a:t>
            </a:r>
          </a:p>
          <a:p>
            <a:pPr lvl="1"/>
            <a:r>
              <a:rPr lang="fi-FI" i="1" dirty="0" err="1"/>
              <a:t>Sjïele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i="1" dirty="0"/>
              <a:t>hely</a:t>
            </a:r>
            <a:r>
              <a:rPr lang="fi-FI" dirty="0"/>
              <a:t> &lt; </a:t>
            </a:r>
            <a:r>
              <a:rPr lang="fi-FI" dirty="0" err="1"/>
              <a:t>finskt-samiskt</a:t>
            </a:r>
            <a:r>
              <a:rPr lang="fi-FI" dirty="0"/>
              <a:t> </a:t>
            </a:r>
            <a:r>
              <a:rPr lang="fi-FI" dirty="0" err="1"/>
              <a:t>urspråk</a:t>
            </a:r>
            <a:r>
              <a:rPr lang="fi-FI" dirty="0"/>
              <a:t> ?</a:t>
            </a:r>
          </a:p>
          <a:p>
            <a:r>
              <a:rPr lang="fi-FI" dirty="0" err="1"/>
              <a:t>Lagercrantz</a:t>
            </a:r>
            <a:r>
              <a:rPr lang="fi-FI" dirty="0"/>
              <a:t> 1939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Hasselbrink</a:t>
            </a:r>
            <a:r>
              <a:rPr lang="fi-FI" dirty="0"/>
              <a:t> 1981–1985: </a:t>
            </a:r>
            <a:r>
              <a:rPr lang="fi-FI" dirty="0" err="1"/>
              <a:t>ingen</a:t>
            </a:r>
            <a:r>
              <a:rPr lang="fi-FI" dirty="0"/>
              <a:t> etymologi</a:t>
            </a:r>
          </a:p>
          <a:p>
            <a:r>
              <a:rPr lang="fi-FI" dirty="0"/>
              <a:t>I </a:t>
            </a:r>
            <a:r>
              <a:rPr lang="fi-FI" dirty="0" err="1"/>
              <a:t>Qvigstad</a:t>
            </a:r>
            <a:r>
              <a:rPr lang="fi-FI" dirty="0"/>
              <a:t> 1893 </a:t>
            </a:r>
            <a:r>
              <a:rPr lang="fi-FI" dirty="0" err="1"/>
              <a:t>finns</a:t>
            </a:r>
            <a:r>
              <a:rPr lang="fi-FI" dirty="0"/>
              <a:t> </a:t>
            </a:r>
            <a:r>
              <a:rPr lang="fi-FI" dirty="0" err="1"/>
              <a:t>inget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 </a:t>
            </a:r>
            <a:r>
              <a:rPr lang="fi-FI" dirty="0" err="1"/>
              <a:t>alls</a:t>
            </a:r>
            <a:endParaRPr lang="fi-FI" dirty="0"/>
          </a:p>
          <a:p>
            <a:endParaRPr lang="fi-FI" dirty="0"/>
          </a:p>
          <a:p>
            <a:r>
              <a:rPr lang="fi-FI" i="1" dirty="0" err="1"/>
              <a:t>sjïele</a:t>
            </a:r>
            <a:r>
              <a:rPr lang="fi-FI" dirty="0"/>
              <a:t> &lt; </a:t>
            </a:r>
            <a:r>
              <a:rPr lang="fi-FI" dirty="0" err="1"/>
              <a:t>fornsv</a:t>
            </a:r>
            <a:r>
              <a:rPr lang="fi-FI" dirty="0"/>
              <a:t>. </a:t>
            </a:r>
            <a:r>
              <a:rPr lang="fi-FI" i="1" dirty="0" err="1"/>
              <a:t>siäl</a:t>
            </a:r>
            <a:r>
              <a:rPr lang="fi-FI" dirty="0"/>
              <a:t> / </a:t>
            </a:r>
            <a:r>
              <a:rPr lang="fi-FI" dirty="0" err="1"/>
              <a:t>sv</a:t>
            </a:r>
            <a:r>
              <a:rPr lang="fi-FI" dirty="0"/>
              <a:t>. </a:t>
            </a:r>
            <a:r>
              <a:rPr lang="fi-FI" i="1" dirty="0" err="1"/>
              <a:t>själ</a:t>
            </a:r>
            <a:r>
              <a:rPr lang="fi-FI" dirty="0"/>
              <a:t> / no. </a:t>
            </a:r>
            <a:r>
              <a:rPr lang="fi-FI" i="1" dirty="0" err="1"/>
              <a:t>siel</a:t>
            </a:r>
            <a:endParaRPr lang="fi-FI" i="1" dirty="0"/>
          </a:p>
          <a:p>
            <a:endParaRPr lang="fi-FI" i="1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71544F55-9EEC-4E69-85C8-3F40172A9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i="1" dirty="0" err="1"/>
              <a:t>Sjïele</a:t>
            </a:r>
            <a:r>
              <a:rPr lang="fi-FI" dirty="0"/>
              <a:t> ’</a:t>
            </a:r>
            <a:r>
              <a:rPr lang="fi-FI" dirty="0" err="1"/>
              <a:t>metalliskt</a:t>
            </a:r>
            <a:r>
              <a:rPr lang="fi-FI" dirty="0"/>
              <a:t> </a:t>
            </a:r>
            <a:r>
              <a:rPr lang="fi-FI" dirty="0" err="1"/>
              <a:t>föremål</a:t>
            </a:r>
            <a:r>
              <a:rPr lang="fi-FI" dirty="0"/>
              <a:t> för </a:t>
            </a:r>
            <a:r>
              <a:rPr lang="fi-FI" dirty="0" err="1"/>
              <a:t>offrande</a:t>
            </a:r>
            <a:r>
              <a:rPr lang="fi-FI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401151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37A2E4CB-1101-4CE5-BA32-E7F7522BC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finns</a:t>
            </a:r>
            <a:r>
              <a:rPr lang="fi-FI" dirty="0"/>
              <a:t> </a:t>
            </a:r>
            <a:r>
              <a:rPr lang="fi-FI" dirty="0" err="1"/>
              <a:t>ingen</a:t>
            </a:r>
            <a:r>
              <a:rPr lang="fi-FI" dirty="0"/>
              <a:t> etymologi för </a:t>
            </a:r>
            <a:r>
              <a:rPr lang="fi-FI" i="1" dirty="0" err="1"/>
              <a:t>tseegkuve</a:t>
            </a:r>
            <a:endParaRPr lang="fi-FI" i="1" dirty="0"/>
          </a:p>
          <a:p>
            <a:r>
              <a:rPr lang="fi-FI" dirty="0" err="1"/>
              <a:t>Besläktad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i="1" dirty="0" err="1"/>
              <a:t>tseegkedh</a:t>
            </a:r>
            <a:r>
              <a:rPr lang="fi-FI" dirty="0"/>
              <a:t> ’</a:t>
            </a:r>
            <a:r>
              <a:rPr lang="fi-FI" dirty="0" err="1"/>
              <a:t>lägga</a:t>
            </a:r>
            <a:r>
              <a:rPr lang="fi-FI" dirty="0"/>
              <a:t> </a:t>
            </a:r>
            <a:r>
              <a:rPr lang="fi-FI" dirty="0" err="1"/>
              <a:t>fram</a:t>
            </a:r>
            <a:r>
              <a:rPr lang="fi-FI" dirty="0"/>
              <a:t>; </a:t>
            </a:r>
            <a:r>
              <a:rPr lang="fi-FI" dirty="0" err="1"/>
              <a:t>organisera</a:t>
            </a:r>
            <a:r>
              <a:rPr lang="fi-FI" dirty="0"/>
              <a:t>; </a:t>
            </a:r>
            <a:r>
              <a:rPr lang="fi-FI" dirty="0" err="1"/>
              <a:t>uppresa</a:t>
            </a:r>
            <a:r>
              <a:rPr lang="fi-FI" dirty="0"/>
              <a:t>’</a:t>
            </a:r>
          </a:p>
          <a:p>
            <a:pPr lvl="1"/>
            <a:r>
              <a:rPr lang="fi-FI" dirty="0" err="1"/>
              <a:t>Avledning</a:t>
            </a:r>
            <a:r>
              <a:rPr lang="fi-FI" dirty="0"/>
              <a:t> av </a:t>
            </a:r>
            <a:r>
              <a:rPr lang="fi-FI" dirty="0" err="1"/>
              <a:t>verbet</a:t>
            </a:r>
            <a:r>
              <a:rPr lang="fi-FI" dirty="0"/>
              <a:t> </a:t>
            </a:r>
            <a:r>
              <a:rPr lang="fi-FI" i="1" dirty="0" err="1"/>
              <a:t>tseegkedh</a:t>
            </a:r>
            <a:r>
              <a:rPr lang="fi-FI" dirty="0"/>
              <a:t> </a:t>
            </a:r>
            <a:r>
              <a:rPr lang="fi-FI" dirty="0" err="1"/>
              <a:t>men</a:t>
            </a:r>
            <a:r>
              <a:rPr lang="fi-FI" dirty="0"/>
              <a:t> </a:t>
            </a:r>
            <a:r>
              <a:rPr lang="fi-FI" dirty="0" err="1"/>
              <a:t>vilket</a:t>
            </a:r>
            <a:r>
              <a:rPr lang="fi-FI" dirty="0"/>
              <a:t> </a:t>
            </a:r>
            <a:r>
              <a:rPr lang="fi-FI" dirty="0" err="1"/>
              <a:t>avledningsuffix</a:t>
            </a:r>
            <a:r>
              <a:rPr lang="fi-FI" dirty="0"/>
              <a:t>?</a:t>
            </a:r>
          </a:p>
          <a:p>
            <a:r>
              <a:rPr lang="fi-FI" dirty="0" err="1"/>
              <a:t>Besläktade</a:t>
            </a:r>
            <a:r>
              <a:rPr lang="fi-FI" dirty="0"/>
              <a:t> </a:t>
            </a:r>
            <a:r>
              <a:rPr lang="fi-FI" dirty="0" err="1"/>
              <a:t>verb</a:t>
            </a:r>
            <a:r>
              <a:rPr lang="fi-FI" dirty="0"/>
              <a:t> i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samiska</a:t>
            </a:r>
            <a:r>
              <a:rPr lang="fi-FI" dirty="0"/>
              <a:t> </a:t>
            </a:r>
            <a:r>
              <a:rPr lang="fi-FI" dirty="0" err="1"/>
              <a:t>språk</a:t>
            </a:r>
            <a:endParaRPr lang="fi-FI" dirty="0"/>
          </a:p>
          <a:p>
            <a:pPr lvl="1"/>
            <a:r>
              <a:rPr lang="en-US" dirty="0" err="1"/>
              <a:t>ume</a:t>
            </a:r>
            <a:r>
              <a:rPr lang="en-US" dirty="0"/>
              <a:t> </a:t>
            </a:r>
            <a:r>
              <a:rPr lang="en-US" i="1" dirty="0" err="1"/>
              <a:t>tsigˈgat</a:t>
            </a:r>
            <a:r>
              <a:rPr lang="en-US" dirty="0"/>
              <a:t>; </a:t>
            </a:r>
            <a:r>
              <a:rPr lang="en-US" dirty="0" err="1"/>
              <a:t>pite</a:t>
            </a:r>
            <a:r>
              <a:rPr lang="en-US" dirty="0"/>
              <a:t> </a:t>
            </a:r>
            <a:r>
              <a:rPr lang="en-US" i="1" dirty="0" err="1"/>
              <a:t>tsiekˈkuot</a:t>
            </a:r>
            <a:r>
              <a:rPr lang="en-US" dirty="0"/>
              <a:t>; </a:t>
            </a:r>
            <a:r>
              <a:rPr lang="en-US" dirty="0" err="1"/>
              <a:t>lule</a:t>
            </a:r>
            <a:r>
              <a:rPr lang="en-US" dirty="0"/>
              <a:t> </a:t>
            </a:r>
            <a:r>
              <a:rPr lang="en-US" i="1" dirty="0" err="1"/>
              <a:t>tsäggot</a:t>
            </a:r>
            <a:r>
              <a:rPr lang="en-US" dirty="0"/>
              <a:t>; </a:t>
            </a:r>
            <a:r>
              <a:rPr lang="en-US" dirty="0" err="1"/>
              <a:t>nord</a:t>
            </a:r>
            <a:r>
              <a:rPr lang="en-US" dirty="0"/>
              <a:t> </a:t>
            </a:r>
            <a:r>
              <a:rPr lang="en-US" i="1" dirty="0" err="1"/>
              <a:t>ceaggut</a:t>
            </a:r>
            <a:r>
              <a:rPr lang="en-US" dirty="0"/>
              <a:t>; </a:t>
            </a:r>
            <a:r>
              <a:rPr lang="en-US" dirty="0" err="1"/>
              <a:t>enare</a:t>
            </a:r>
            <a:r>
              <a:rPr lang="en-US" dirty="0"/>
              <a:t> </a:t>
            </a:r>
            <a:r>
              <a:rPr lang="en-US" i="1" dirty="0" err="1"/>
              <a:t>ceägguđ</a:t>
            </a:r>
            <a:r>
              <a:rPr lang="en-US" dirty="0"/>
              <a:t>; </a:t>
            </a:r>
            <a:r>
              <a:rPr lang="en-US" dirty="0" err="1"/>
              <a:t>skolt</a:t>
            </a:r>
            <a:r>
              <a:rPr lang="en-US" dirty="0"/>
              <a:t> </a:t>
            </a:r>
            <a:r>
              <a:rPr lang="en-US" i="1" dirty="0" err="1"/>
              <a:t>ceägˈgad</a:t>
            </a:r>
            <a:r>
              <a:rPr lang="en-US" dirty="0"/>
              <a:t>; </a:t>
            </a:r>
            <a:r>
              <a:rPr lang="en-US" dirty="0" err="1"/>
              <a:t>kildin</a:t>
            </a:r>
            <a:r>
              <a:rPr lang="en-US" dirty="0"/>
              <a:t> </a:t>
            </a:r>
            <a:r>
              <a:rPr lang="en-US" i="1" dirty="0" err="1"/>
              <a:t>tsėȧŋ</a:t>
            </a:r>
            <a:r>
              <a:rPr lang="en-US" i="1" dirty="0"/>
              <a:t>̄</a:t>
            </a:r>
            <a:r>
              <a:rPr lang="en-US" dirty="0"/>
              <a:t>ᵍ</a:t>
            </a:r>
            <a:r>
              <a:rPr lang="en-US" dirty="0" err="1"/>
              <a:t>kɐ</a:t>
            </a:r>
            <a:r>
              <a:rPr lang="en-US" dirty="0"/>
              <a:t>ᵟ;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i="1" dirty="0" err="1"/>
              <a:t>ceaŋga</a:t>
            </a:r>
            <a:r>
              <a:rPr lang="en-US" dirty="0"/>
              <a:t> ‘raise to an upright position’</a:t>
            </a:r>
            <a:r>
              <a:rPr lang="fi-FI" dirty="0"/>
              <a:t> </a:t>
            </a:r>
          </a:p>
          <a:p>
            <a:pPr lvl="1"/>
            <a:r>
              <a:rPr lang="en-US" dirty="0"/>
              <a:t>&lt; </a:t>
            </a:r>
            <a:r>
              <a:rPr lang="en-US" dirty="0" err="1"/>
              <a:t>ursamiskan</a:t>
            </a:r>
            <a:r>
              <a:rPr lang="en-US" dirty="0"/>
              <a:t> </a:t>
            </a:r>
            <a:r>
              <a:rPr lang="en-US" i="1" dirty="0"/>
              <a:t>*</a:t>
            </a:r>
            <a:r>
              <a:rPr lang="en-US" i="1" dirty="0" err="1"/>
              <a:t>cɛ̄ŋk</a:t>
            </a:r>
            <a:r>
              <a:rPr lang="en-US" i="1" dirty="0"/>
              <a:t>ᴖ̄.</a:t>
            </a:r>
            <a:endParaRPr lang="fi-FI" dirty="0"/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E4749D0E-9214-4DAB-B8B5-85B3D1F6E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i="1" dirty="0" err="1"/>
              <a:t>Tseegkuve</a:t>
            </a:r>
            <a:r>
              <a:rPr lang="fi-FI" dirty="0"/>
              <a:t> ’</a:t>
            </a:r>
            <a:r>
              <a:rPr lang="fi-FI" dirty="0" err="1"/>
              <a:t>offer</a:t>
            </a:r>
            <a:r>
              <a:rPr lang="fi-FI" dirty="0"/>
              <a:t> av </a:t>
            </a:r>
            <a:r>
              <a:rPr lang="fi-FI" dirty="0" err="1"/>
              <a:t>rendjur</a:t>
            </a:r>
            <a:r>
              <a:rPr lang="fi-FI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25802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8254BFC3-EAFC-41DB-82A3-45DE45C06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väldigt</a:t>
            </a:r>
            <a:r>
              <a:rPr lang="fi-FI" dirty="0"/>
              <a:t> </a:t>
            </a:r>
            <a:r>
              <a:rPr lang="fi-FI" dirty="0" err="1"/>
              <a:t>viktigt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diskutera</a:t>
            </a:r>
            <a:r>
              <a:rPr lang="fi-FI" dirty="0"/>
              <a:t> </a:t>
            </a:r>
            <a:r>
              <a:rPr lang="fi-FI" dirty="0" err="1"/>
              <a:t>samiska</a:t>
            </a:r>
            <a:r>
              <a:rPr lang="fi-FI" dirty="0"/>
              <a:t> </a:t>
            </a:r>
            <a:r>
              <a:rPr lang="fi-FI" dirty="0" err="1"/>
              <a:t>språk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separata</a:t>
            </a:r>
            <a:r>
              <a:rPr lang="fi-FI" dirty="0"/>
              <a:t> </a:t>
            </a:r>
            <a:r>
              <a:rPr lang="fi-FI" dirty="0" err="1"/>
              <a:t>språk</a:t>
            </a:r>
            <a:r>
              <a:rPr lang="fi-FI" dirty="0"/>
              <a:t>.</a:t>
            </a:r>
          </a:p>
          <a:p>
            <a:pPr lvl="1"/>
            <a:r>
              <a:rPr lang="fi-FI" dirty="0" err="1"/>
              <a:t>Nya</a:t>
            </a:r>
            <a:r>
              <a:rPr lang="fi-FI" dirty="0"/>
              <a:t> </a:t>
            </a:r>
            <a:r>
              <a:rPr lang="fi-FI" dirty="0" err="1"/>
              <a:t>synvinklar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språkhistoria</a:t>
            </a:r>
            <a:endParaRPr lang="fi-FI" dirty="0"/>
          </a:p>
          <a:p>
            <a:endParaRPr lang="fi-FI" dirty="0"/>
          </a:p>
          <a:p>
            <a:r>
              <a:rPr lang="fi-FI" dirty="0" err="1"/>
              <a:t>Etymologiska</a:t>
            </a:r>
            <a:r>
              <a:rPr lang="fi-FI" dirty="0"/>
              <a:t> </a:t>
            </a:r>
            <a:r>
              <a:rPr lang="fi-FI" dirty="0" err="1"/>
              <a:t>undersökningar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sydsamiska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,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bara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religiösa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!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E5444E97-B434-45E3-BF08-10489A0B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slut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27000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AC96B63D-8A3E-4B14-A5C3-3B94FB6CB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Hasselbrink</a:t>
            </a:r>
            <a:r>
              <a:rPr lang="en-US" sz="2000" dirty="0"/>
              <a:t> 1981–1985. </a:t>
            </a:r>
            <a:r>
              <a:rPr lang="en-US" sz="2000" i="1" dirty="0" err="1"/>
              <a:t>Südlappisches</a:t>
            </a:r>
            <a:r>
              <a:rPr lang="en-US" sz="2000" i="1" dirty="0"/>
              <a:t> </a:t>
            </a:r>
            <a:r>
              <a:rPr lang="en-US" sz="2000" i="1" dirty="0" err="1"/>
              <a:t>Wörterbuch</a:t>
            </a:r>
            <a:r>
              <a:rPr lang="en-US" sz="2000" i="1" dirty="0"/>
              <a:t>.</a:t>
            </a:r>
            <a:r>
              <a:rPr lang="en-US" sz="2000" dirty="0"/>
              <a:t> </a:t>
            </a:r>
            <a:r>
              <a:rPr lang="en-US" sz="2000" dirty="0" err="1"/>
              <a:t>Schriften</a:t>
            </a:r>
            <a:r>
              <a:rPr lang="en-US" sz="2000" dirty="0"/>
              <a:t> des </a:t>
            </a:r>
            <a:r>
              <a:rPr lang="en-US" sz="2000" dirty="0" err="1"/>
              <a:t>Instituts</a:t>
            </a:r>
            <a:r>
              <a:rPr lang="en-US" sz="2000" dirty="0"/>
              <a:t> </a:t>
            </a:r>
            <a:r>
              <a:rPr lang="en-US" sz="2000" dirty="0" err="1"/>
              <a:t>für</a:t>
            </a:r>
            <a:r>
              <a:rPr lang="en-US" sz="2000" dirty="0"/>
              <a:t> </a:t>
            </a:r>
            <a:r>
              <a:rPr lang="en-US" sz="2000" dirty="0" err="1"/>
              <a:t>Dialektforschung</a:t>
            </a:r>
            <a:r>
              <a:rPr lang="en-US" sz="2000" dirty="0"/>
              <a:t> und </a:t>
            </a:r>
            <a:r>
              <a:rPr lang="en-US" sz="2000" dirty="0" err="1"/>
              <a:t>Volkskunde</a:t>
            </a:r>
            <a:r>
              <a:rPr lang="en-US" sz="2000" dirty="0"/>
              <a:t> in Uppsala. Ser C:4. AB </a:t>
            </a:r>
            <a:r>
              <a:rPr lang="en-US" sz="2000" dirty="0" err="1"/>
              <a:t>Lundequitska</a:t>
            </a:r>
            <a:r>
              <a:rPr lang="en-US" sz="2000" dirty="0"/>
              <a:t> </a:t>
            </a:r>
            <a:r>
              <a:rPr lang="en-US" sz="2000" dirty="0" err="1"/>
              <a:t>Bokhandeln</a:t>
            </a:r>
            <a:r>
              <a:rPr lang="en-US" sz="2000" dirty="0"/>
              <a:t>, Uppsala.</a:t>
            </a:r>
          </a:p>
          <a:p>
            <a:r>
              <a:rPr lang="en-US" sz="2000" dirty="0" err="1"/>
              <a:t>Lagercrantz</a:t>
            </a:r>
            <a:r>
              <a:rPr lang="en-US" sz="2000" dirty="0"/>
              <a:t>, Eliel 1939. </a:t>
            </a:r>
            <a:r>
              <a:rPr lang="en-US" sz="2000" i="1" dirty="0" err="1"/>
              <a:t>Lappischer</a:t>
            </a:r>
            <a:r>
              <a:rPr lang="en-US" sz="2000" i="1" dirty="0"/>
              <a:t> </a:t>
            </a:r>
            <a:r>
              <a:rPr lang="en-US" sz="2000" i="1" dirty="0" err="1"/>
              <a:t>Wortschats</a:t>
            </a:r>
            <a:r>
              <a:rPr lang="en-US" sz="2000" dirty="0"/>
              <a:t> I &amp; II. </a:t>
            </a:r>
            <a:r>
              <a:rPr lang="fi-FI" sz="2000" dirty="0" err="1"/>
              <a:t>Lexica</a:t>
            </a:r>
            <a:r>
              <a:rPr lang="fi-FI" sz="2000" dirty="0"/>
              <a:t> </a:t>
            </a:r>
            <a:r>
              <a:rPr lang="fi-FI" sz="2000" dirty="0" err="1"/>
              <a:t>Societatis</a:t>
            </a:r>
            <a:r>
              <a:rPr lang="fi-FI" sz="2000" dirty="0"/>
              <a:t> </a:t>
            </a:r>
            <a:r>
              <a:rPr lang="fi-FI" sz="2000" dirty="0" err="1"/>
              <a:t>Fenno-Ugricae</a:t>
            </a:r>
            <a:r>
              <a:rPr lang="fi-FI" sz="2000" dirty="0"/>
              <a:t> 6. Suomalais-Ugrilainen Seura, Helsinki.</a:t>
            </a:r>
          </a:p>
          <a:p>
            <a:r>
              <a:rPr lang="en-US" sz="2000" dirty="0" err="1"/>
              <a:t>Mebius</a:t>
            </a:r>
            <a:r>
              <a:rPr lang="en-US" sz="2000" dirty="0"/>
              <a:t>, Hans 2003. </a:t>
            </a:r>
            <a:r>
              <a:rPr lang="en-US" sz="2000" i="1" dirty="0" err="1"/>
              <a:t>Bissie</a:t>
            </a:r>
            <a:r>
              <a:rPr lang="en-US" sz="2000" i="1" dirty="0"/>
              <a:t>. Studier </a:t>
            </a:r>
            <a:r>
              <a:rPr lang="en-US" sz="2000" i="1" dirty="0" err="1"/>
              <a:t>i</a:t>
            </a:r>
            <a:r>
              <a:rPr lang="en-US" sz="2000" i="1" dirty="0"/>
              <a:t> </a:t>
            </a:r>
            <a:r>
              <a:rPr lang="en-US" sz="2000" i="1" dirty="0" err="1"/>
              <a:t>samisk</a:t>
            </a:r>
            <a:r>
              <a:rPr lang="en-US" sz="2000" i="1" dirty="0"/>
              <a:t> </a:t>
            </a:r>
            <a:r>
              <a:rPr lang="en-US" sz="2000" i="1" dirty="0" err="1"/>
              <a:t>religionshistoria</a:t>
            </a:r>
            <a:r>
              <a:rPr lang="en-US" sz="2000" dirty="0"/>
              <a:t>. </a:t>
            </a:r>
            <a:r>
              <a:rPr lang="en-US" sz="2000" dirty="0" err="1"/>
              <a:t>Jengel</a:t>
            </a:r>
            <a:r>
              <a:rPr lang="en-US" sz="2000" dirty="0"/>
              <a:t>, </a:t>
            </a:r>
            <a:r>
              <a:rPr lang="en-US" sz="2000" dirty="0" err="1"/>
              <a:t>Östersund</a:t>
            </a:r>
            <a:r>
              <a:rPr lang="en-US" sz="2000" dirty="0"/>
              <a:t>.</a:t>
            </a:r>
            <a:endParaRPr lang="fi-FI" sz="2000" dirty="0"/>
          </a:p>
          <a:p>
            <a:r>
              <a:rPr lang="fi-FI" sz="2000" dirty="0" err="1"/>
              <a:t>Qvigstad</a:t>
            </a:r>
            <a:r>
              <a:rPr lang="fi-FI" sz="2000" dirty="0"/>
              <a:t>, J.K. 1893. </a:t>
            </a:r>
            <a:r>
              <a:rPr lang="en-US" sz="2000" i="1" dirty="0" err="1"/>
              <a:t>Nordische</a:t>
            </a:r>
            <a:r>
              <a:rPr lang="en-US" sz="2000" i="1" dirty="0"/>
              <a:t> </a:t>
            </a:r>
            <a:r>
              <a:rPr lang="en-US" sz="2000" i="1" dirty="0" err="1"/>
              <a:t>Lehnwörter</a:t>
            </a:r>
            <a:r>
              <a:rPr lang="en-US" sz="2000" i="1" dirty="0"/>
              <a:t> </a:t>
            </a:r>
            <a:r>
              <a:rPr lang="en-US" sz="2000" i="1" dirty="0" err="1"/>
              <a:t>im</a:t>
            </a:r>
            <a:r>
              <a:rPr lang="en-US" sz="2000" i="1" dirty="0"/>
              <a:t> </a:t>
            </a:r>
            <a:r>
              <a:rPr lang="en-US" sz="2000" i="1" dirty="0" err="1"/>
              <a:t>Lappischen</a:t>
            </a:r>
            <a:r>
              <a:rPr lang="en-US" sz="2000" i="1" dirty="0"/>
              <a:t>.</a:t>
            </a:r>
            <a:r>
              <a:rPr lang="en-US" sz="2000" dirty="0"/>
              <a:t> Christiania </a:t>
            </a:r>
            <a:r>
              <a:rPr lang="en-US" sz="2000" dirty="0" err="1"/>
              <a:t>Videnskabs-Selskabs</a:t>
            </a:r>
            <a:r>
              <a:rPr lang="en-US" sz="2000" dirty="0"/>
              <a:t> </a:t>
            </a:r>
            <a:r>
              <a:rPr lang="en-US" sz="2000" dirty="0" err="1"/>
              <a:t>Forhandlinger</a:t>
            </a:r>
            <a:r>
              <a:rPr lang="en-US" sz="2000" dirty="0"/>
              <a:t> for 1893 No. 1. </a:t>
            </a:r>
            <a:r>
              <a:rPr lang="en-US" sz="2000" dirty="0" err="1"/>
              <a:t>Grøndahl</a:t>
            </a:r>
            <a:r>
              <a:rPr lang="en-US" sz="2000" dirty="0"/>
              <a:t> &amp; </a:t>
            </a:r>
            <a:r>
              <a:rPr lang="en-US" sz="2000" dirty="0" err="1"/>
              <a:t>Søn</a:t>
            </a:r>
            <a:r>
              <a:rPr lang="en-US" sz="2000" dirty="0"/>
              <a:t>, Christiania.</a:t>
            </a:r>
            <a:endParaRPr lang="fi-FI" sz="2000" dirty="0"/>
          </a:p>
          <a:p>
            <a:r>
              <a:rPr lang="fi-FI" sz="2000" dirty="0"/>
              <a:t>Sammallahti, Pekka </a:t>
            </a:r>
            <a:r>
              <a:rPr lang="en-US" sz="2000" dirty="0"/>
              <a:t>1998. </a:t>
            </a:r>
            <a:r>
              <a:rPr lang="en-US" sz="2000" i="1" dirty="0"/>
              <a:t>The Saami Languages. An Introduction.</a:t>
            </a:r>
            <a:r>
              <a:rPr lang="en-US" sz="2000" dirty="0"/>
              <a:t> </a:t>
            </a:r>
            <a:r>
              <a:rPr lang="fi-FI" sz="2000" dirty="0" err="1"/>
              <a:t>Davvi</a:t>
            </a:r>
            <a:r>
              <a:rPr lang="fi-FI" sz="2000" dirty="0"/>
              <a:t> </a:t>
            </a:r>
            <a:r>
              <a:rPr lang="fi-FI" sz="2000" dirty="0" err="1"/>
              <a:t>Girji</a:t>
            </a:r>
            <a:r>
              <a:rPr lang="fi-FI" sz="2000" dirty="0"/>
              <a:t>, </a:t>
            </a:r>
            <a:r>
              <a:rPr lang="fi-FI" sz="2000" dirty="0" err="1"/>
              <a:t>Kárášjohka</a:t>
            </a:r>
            <a:r>
              <a:rPr lang="fi-FI" sz="2000" dirty="0"/>
              <a:t>.</a:t>
            </a:r>
          </a:p>
          <a:p>
            <a:r>
              <a:rPr lang="fi-FI" sz="2000" dirty="0" err="1"/>
              <a:t>Fullständig</a:t>
            </a:r>
            <a:r>
              <a:rPr lang="fi-FI" sz="2000" dirty="0"/>
              <a:t> </a:t>
            </a:r>
            <a:r>
              <a:rPr lang="fi-FI" sz="2000" dirty="0" err="1"/>
              <a:t>litteraturförteckningar</a:t>
            </a:r>
            <a:r>
              <a:rPr lang="fi-FI" sz="2000" dirty="0"/>
              <a:t> </a:t>
            </a:r>
            <a:r>
              <a:rPr lang="fi-FI" sz="2000" dirty="0" err="1"/>
              <a:t>kan</a:t>
            </a:r>
            <a:r>
              <a:rPr lang="fi-FI" sz="2000" dirty="0"/>
              <a:t> du </a:t>
            </a:r>
            <a:r>
              <a:rPr lang="fi-FI" sz="2000" dirty="0" err="1"/>
              <a:t>fråga</a:t>
            </a:r>
            <a:r>
              <a:rPr lang="fi-FI" sz="2000" dirty="0"/>
              <a:t> </a:t>
            </a:r>
            <a:r>
              <a:rPr lang="fi-FI" sz="2000" dirty="0" err="1"/>
              <a:t>från</a:t>
            </a:r>
            <a:r>
              <a:rPr lang="fi-FI" sz="2000" dirty="0"/>
              <a:t> </a:t>
            </a:r>
            <a:r>
              <a:rPr lang="fi-FI" sz="2000" dirty="0" err="1"/>
              <a:t>mig</a:t>
            </a:r>
            <a:r>
              <a:rPr lang="fi-FI" sz="2000" dirty="0"/>
              <a:t>.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6C495B6B-2FEB-4F90-AB37-B0C27AC03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Litteraturförteckningar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3597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576B0EE8-D148-483D-B5E9-AEA24DA10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Mejla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mig</a:t>
            </a:r>
            <a:r>
              <a:rPr lang="fi-FI" dirty="0"/>
              <a:t>!</a:t>
            </a:r>
          </a:p>
          <a:p>
            <a:endParaRPr lang="fi-FI" dirty="0"/>
          </a:p>
          <a:p>
            <a:r>
              <a:rPr lang="fi-FI" dirty="0"/>
              <a:t>Minerva Piha</a:t>
            </a:r>
          </a:p>
          <a:p>
            <a:r>
              <a:rPr lang="fi-FI" dirty="0"/>
              <a:t>mmpiha@utu.fi</a:t>
            </a:r>
          </a:p>
          <a:p>
            <a:endParaRPr lang="fi-FI" dirty="0"/>
          </a:p>
          <a:p>
            <a:r>
              <a:rPr lang="fi-FI" dirty="0" err="1"/>
              <a:t>Gäjhtoe</a:t>
            </a:r>
            <a:r>
              <a:rPr lang="fi-FI" dirty="0"/>
              <a:t>! </a:t>
            </a:r>
            <a:r>
              <a:rPr lang="fi-FI" dirty="0" err="1"/>
              <a:t>Tack</a:t>
            </a:r>
            <a:r>
              <a:rPr lang="fi-FI" dirty="0"/>
              <a:t>!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1349BBB9-4A56-4C0B-AEDB-4AC6432EA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Frågor</a:t>
            </a:r>
            <a:r>
              <a:rPr lang="fi-FI" dirty="0"/>
              <a:t>?</a:t>
            </a:r>
          </a:p>
        </p:txBody>
      </p:sp>
      <p:pic>
        <p:nvPicPr>
          <p:cNvPr id="5" name="Kuva 4" descr="Kuva, joka sisältää kohteen henkilö, sisä&#10;&#10;Kuvaus luotu automaattisesti">
            <a:extLst>
              <a:ext uri="{FF2B5EF4-FFF2-40B4-BE49-F238E27FC236}">
                <a16:creationId xmlns:a16="http://schemas.microsoft.com/office/drawing/2014/main" id="{2367B35D-63A9-416F-9A14-E0880B4DC7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97752" y="1961997"/>
            <a:ext cx="3622335" cy="271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70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338CCB0-8ABC-40C6-887B-B1326A89A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 </a:t>
            </a:r>
            <a:r>
              <a:rPr lang="fi-FI" dirty="0" err="1"/>
              <a:t>tidigare</a:t>
            </a:r>
            <a:r>
              <a:rPr lang="fi-FI" dirty="0"/>
              <a:t> </a:t>
            </a:r>
            <a:r>
              <a:rPr lang="fi-FI" dirty="0" err="1"/>
              <a:t>forskning</a:t>
            </a:r>
            <a:r>
              <a:rPr lang="fi-FI" dirty="0"/>
              <a:t>: </a:t>
            </a:r>
            <a:r>
              <a:rPr lang="fi-FI" dirty="0" err="1"/>
              <a:t>samiska</a:t>
            </a:r>
            <a:r>
              <a:rPr lang="fi-FI" dirty="0"/>
              <a:t> </a:t>
            </a:r>
            <a:r>
              <a:rPr lang="fi-FI" dirty="0" err="1"/>
              <a:t>språk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ett </a:t>
            </a:r>
            <a:r>
              <a:rPr lang="fi-FI" dirty="0" err="1"/>
              <a:t>enda</a:t>
            </a:r>
            <a:r>
              <a:rPr lang="fi-FI" dirty="0"/>
              <a:t> </a:t>
            </a:r>
            <a:r>
              <a:rPr lang="fi-FI" dirty="0" err="1"/>
              <a:t>språk</a:t>
            </a:r>
            <a:endParaRPr lang="fi-FI" dirty="0"/>
          </a:p>
          <a:p>
            <a:pPr lvl="1"/>
            <a:r>
              <a:rPr lang="fi-FI" dirty="0" err="1"/>
              <a:t>Ofta</a:t>
            </a:r>
            <a:r>
              <a:rPr lang="fi-FI" dirty="0"/>
              <a:t> ett </a:t>
            </a:r>
            <a:r>
              <a:rPr lang="fi-FI" dirty="0" err="1"/>
              <a:t>nordsamiskt</a:t>
            </a:r>
            <a:r>
              <a:rPr lang="fi-FI" dirty="0"/>
              <a:t> </a:t>
            </a:r>
            <a:r>
              <a:rPr lang="fi-FI" dirty="0" err="1"/>
              <a:t>perspektiv</a:t>
            </a:r>
            <a:endParaRPr lang="fi-FI" dirty="0"/>
          </a:p>
          <a:p>
            <a:pPr lvl="1"/>
            <a:r>
              <a:rPr lang="fi-FI" dirty="0" err="1"/>
              <a:t>Sydsamiska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 </a:t>
            </a:r>
            <a:r>
              <a:rPr lang="fi-FI" dirty="0" err="1"/>
              <a:t>ibland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en </a:t>
            </a:r>
            <a:r>
              <a:rPr lang="fi-FI" dirty="0" err="1"/>
              <a:t>annorlunda</a:t>
            </a:r>
            <a:r>
              <a:rPr lang="fi-FI" dirty="0"/>
              <a:t> historia </a:t>
            </a:r>
            <a:r>
              <a:rPr lang="fi-FI" dirty="0" err="1"/>
              <a:t>dvs</a:t>
            </a:r>
            <a:r>
              <a:rPr lang="fi-FI" dirty="0"/>
              <a:t>. </a:t>
            </a:r>
            <a:r>
              <a:rPr lang="fi-FI" dirty="0" err="1"/>
              <a:t>Nordsamiskt</a:t>
            </a:r>
            <a:r>
              <a:rPr lang="fi-FI" dirty="0"/>
              <a:t> </a:t>
            </a:r>
            <a:r>
              <a:rPr lang="fi-FI" dirty="0" err="1"/>
              <a:t>perspektiv</a:t>
            </a:r>
            <a:r>
              <a:rPr lang="fi-FI" dirty="0"/>
              <a:t> </a:t>
            </a:r>
            <a:r>
              <a:rPr lang="fi-FI" dirty="0" err="1"/>
              <a:t>passar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.</a:t>
            </a:r>
          </a:p>
          <a:p>
            <a:r>
              <a:rPr lang="fi-FI" dirty="0" err="1"/>
              <a:t>Fem</a:t>
            </a:r>
            <a:r>
              <a:rPr lang="fi-FI" dirty="0"/>
              <a:t> </a:t>
            </a:r>
            <a:r>
              <a:rPr lang="fi-FI" dirty="0" err="1"/>
              <a:t>religiösa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: </a:t>
            </a:r>
          </a:p>
          <a:p>
            <a:pPr lvl="1"/>
            <a:r>
              <a:rPr lang="fi-FI" i="1" dirty="0" err="1"/>
              <a:t>jeahna</a:t>
            </a:r>
            <a:r>
              <a:rPr lang="fi-FI" dirty="0"/>
              <a:t> ’</a:t>
            </a:r>
            <a:r>
              <a:rPr lang="fi-FI" dirty="0" err="1"/>
              <a:t>jätte</a:t>
            </a:r>
            <a:r>
              <a:rPr lang="fi-FI" dirty="0"/>
              <a:t>’ </a:t>
            </a:r>
          </a:p>
          <a:p>
            <a:pPr lvl="1"/>
            <a:r>
              <a:rPr lang="fi-FI" i="1" dirty="0" err="1"/>
              <a:t>Raedien</a:t>
            </a:r>
            <a:r>
              <a:rPr lang="fi-FI" dirty="0"/>
              <a:t> ’</a:t>
            </a:r>
            <a:r>
              <a:rPr lang="fi-FI" dirty="0" err="1"/>
              <a:t>himlens</a:t>
            </a:r>
            <a:r>
              <a:rPr lang="fi-FI" dirty="0"/>
              <a:t> </a:t>
            </a:r>
            <a:r>
              <a:rPr lang="fi-FI" dirty="0" err="1"/>
              <a:t>gud</a:t>
            </a:r>
            <a:r>
              <a:rPr lang="fi-FI" dirty="0"/>
              <a:t>’ </a:t>
            </a:r>
          </a:p>
          <a:p>
            <a:pPr lvl="1"/>
            <a:r>
              <a:rPr lang="fi-FI" i="1" dirty="0" err="1"/>
              <a:t>sealoe</a:t>
            </a:r>
            <a:r>
              <a:rPr lang="fi-FI" dirty="0"/>
              <a:t>, </a:t>
            </a:r>
            <a:r>
              <a:rPr lang="fi-FI" i="1" dirty="0" err="1"/>
              <a:t>seala</a:t>
            </a:r>
            <a:r>
              <a:rPr lang="fi-FI" dirty="0"/>
              <a:t> ’</a:t>
            </a:r>
            <a:r>
              <a:rPr lang="fi-FI" dirty="0" err="1"/>
              <a:t>själ</a:t>
            </a:r>
            <a:r>
              <a:rPr lang="fi-FI" dirty="0"/>
              <a:t>’</a:t>
            </a:r>
          </a:p>
          <a:p>
            <a:pPr lvl="1"/>
            <a:r>
              <a:rPr lang="fi-FI" i="1" dirty="0" err="1"/>
              <a:t>sjïele</a:t>
            </a:r>
            <a:r>
              <a:rPr lang="fi-FI" dirty="0"/>
              <a:t> ’</a:t>
            </a:r>
            <a:r>
              <a:rPr lang="fi-FI" dirty="0" err="1"/>
              <a:t>metalliskt</a:t>
            </a:r>
            <a:r>
              <a:rPr lang="fi-FI" dirty="0"/>
              <a:t> </a:t>
            </a:r>
            <a:r>
              <a:rPr lang="fi-FI" dirty="0" err="1"/>
              <a:t>föremål</a:t>
            </a:r>
            <a:r>
              <a:rPr lang="fi-FI" dirty="0"/>
              <a:t> för </a:t>
            </a:r>
            <a:r>
              <a:rPr lang="fi-FI" dirty="0" err="1"/>
              <a:t>offrande</a:t>
            </a:r>
            <a:r>
              <a:rPr lang="fi-FI" dirty="0"/>
              <a:t>’ </a:t>
            </a:r>
          </a:p>
          <a:p>
            <a:pPr lvl="1"/>
            <a:r>
              <a:rPr lang="fi-FI" i="1" dirty="0" err="1"/>
              <a:t>tseegkuve</a:t>
            </a:r>
            <a:r>
              <a:rPr lang="fi-FI" dirty="0"/>
              <a:t> ’</a:t>
            </a:r>
            <a:r>
              <a:rPr lang="fi-FI" dirty="0" err="1"/>
              <a:t>offer</a:t>
            </a:r>
            <a:r>
              <a:rPr lang="fi-FI" dirty="0"/>
              <a:t> av </a:t>
            </a:r>
            <a:r>
              <a:rPr lang="fi-FI" dirty="0" err="1"/>
              <a:t>rendjur</a:t>
            </a:r>
            <a:r>
              <a:rPr lang="fi-FI" dirty="0"/>
              <a:t>’</a:t>
            </a:r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51328C91-C7DE-4271-A802-50E6B94C1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Bakgrund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164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65F82C8-85FA-4A71-9A3E-62EEE495B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Qvigstad</a:t>
            </a:r>
            <a:r>
              <a:rPr lang="fi-FI" dirty="0"/>
              <a:t> 1983: &lt; </a:t>
            </a:r>
            <a:r>
              <a:rPr lang="fi-FI" dirty="0" err="1"/>
              <a:t>fornnordiska</a:t>
            </a:r>
            <a:endParaRPr lang="fi-FI" dirty="0"/>
          </a:p>
          <a:p>
            <a:r>
              <a:rPr lang="fi-FI" dirty="0" err="1"/>
              <a:t>Lagercrantz</a:t>
            </a:r>
            <a:r>
              <a:rPr lang="fi-FI" dirty="0"/>
              <a:t> 1939: &lt; </a:t>
            </a:r>
            <a:r>
              <a:rPr lang="fi-FI" dirty="0" err="1"/>
              <a:t>Skandinaviska</a:t>
            </a:r>
            <a:endParaRPr lang="fi-FI" dirty="0"/>
          </a:p>
          <a:p>
            <a:r>
              <a:rPr lang="fi-FI" dirty="0"/>
              <a:t>Suomen sanojen alkuperä: &lt; </a:t>
            </a:r>
            <a:r>
              <a:rPr lang="fi-FI" dirty="0" err="1"/>
              <a:t>Skandinaviska</a:t>
            </a:r>
            <a:r>
              <a:rPr lang="fi-FI" dirty="0"/>
              <a:t> / </a:t>
            </a:r>
            <a:r>
              <a:rPr lang="fi-FI" dirty="0" err="1"/>
              <a:t>Finska</a:t>
            </a:r>
            <a:endParaRPr lang="fi-FI" dirty="0"/>
          </a:p>
          <a:p>
            <a:endParaRPr lang="fi-FI" dirty="0"/>
          </a:p>
          <a:p>
            <a:r>
              <a:rPr lang="fi-FI" dirty="0" err="1"/>
              <a:t>Samiska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främre</a:t>
            </a:r>
            <a:r>
              <a:rPr lang="fi-FI" dirty="0"/>
              <a:t> </a:t>
            </a:r>
            <a:r>
              <a:rPr lang="fi-FI" dirty="0" err="1"/>
              <a:t>vokaler</a:t>
            </a:r>
            <a:r>
              <a:rPr lang="fi-FI" dirty="0"/>
              <a:t> i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första</a:t>
            </a:r>
            <a:r>
              <a:rPr lang="fi-FI" dirty="0"/>
              <a:t> </a:t>
            </a:r>
            <a:r>
              <a:rPr lang="fi-FI" dirty="0" err="1"/>
              <a:t>stavelsen</a:t>
            </a:r>
            <a:endParaRPr lang="fi-FI" dirty="0"/>
          </a:p>
          <a:p>
            <a:pPr lvl="1"/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originala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troligtvis</a:t>
            </a:r>
            <a:r>
              <a:rPr lang="fi-FI" dirty="0"/>
              <a:t> </a:t>
            </a:r>
            <a:r>
              <a:rPr lang="fi-FI" dirty="0" err="1"/>
              <a:t>haft</a:t>
            </a:r>
            <a:r>
              <a:rPr lang="fi-FI" dirty="0"/>
              <a:t> en </a:t>
            </a:r>
            <a:r>
              <a:rPr lang="fi-FI" dirty="0" err="1"/>
              <a:t>främre</a:t>
            </a:r>
            <a:r>
              <a:rPr lang="fi-FI" dirty="0"/>
              <a:t> </a:t>
            </a:r>
            <a:r>
              <a:rPr lang="fi-FI" dirty="0" err="1"/>
              <a:t>vokal</a:t>
            </a:r>
            <a:endParaRPr lang="fi-FI" dirty="0"/>
          </a:p>
          <a:p>
            <a:pPr lvl="1"/>
            <a:r>
              <a:rPr lang="fi-FI" dirty="0" err="1"/>
              <a:t>Fornsvenska</a:t>
            </a:r>
            <a:r>
              <a:rPr lang="fi-FI" dirty="0"/>
              <a:t> </a:t>
            </a:r>
            <a:r>
              <a:rPr lang="fi-FI" i="1" dirty="0" err="1"/>
              <a:t>iätun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finska</a:t>
            </a:r>
            <a:r>
              <a:rPr lang="fi-FI" dirty="0"/>
              <a:t> </a:t>
            </a:r>
            <a:r>
              <a:rPr lang="fi-FI" i="1" dirty="0"/>
              <a:t>jätti</a:t>
            </a:r>
            <a:r>
              <a:rPr lang="fi-FI" dirty="0"/>
              <a:t> (</a:t>
            </a:r>
            <a:r>
              <a:rPr lang="fi-FI" dirty="0" err="1"/>
              <a:t>jfr</a:t>
            </a:r>
            <a:r>
              <a:rPr lang="fi-FI" dirty="0"/>
              <a:t>. </a:t>
            </a:r>
            <a:r>
              <a:rPr lang="fi-FI" dirty="0" err="1"/>
              <a:t>Fornnordiska</a:t>
            </a:r>
            <a:r>
              <a:rPr lang="fi-FI" dirty="0"/>
              <a:t> </a:t>
            </a:r>
            <a:r>
              <a:rPr lang="en-US" i="1" dirty="0" err="1"/>
              <a:t>jǫtunn</a:t>
            </a:r>
            <a:r>
              <a:rPr lang="en-US" dirty="0"/>
              <a:t>)</a:t>
            </a:r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3165D0C4-1D95-401C-BB8F-87C0975EA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i="1" dirty="0" err="1"/>
              <a:t>Jeahna</a:t>
            </a:r>
            <a:r>
              <a:rPr lang="fi-FI" dirty="0"/>
              <a:t> ’</a:t>
            </a:r>
            <a:r>
              <a:rPr lang="fi-FI" dirty="0" err="1"/>
              <a:t>jätte</a:t>
            </a:r>
            <a:r>
              <a:rPr lang="fi-FI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727206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34764FFC-617F-4BBF-904E-1B7F95B98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8" y="1825625"/>
            <a:ext cx="10145029" cy="4449340"/>
          </a:xfrm>
        </p:spPr>
        <p:txBody>
          <a:bodyPr/>
          <a:lstStyle/>
          <a:p>
            <a:r>
              <a:rPr lang="en-US" dirty="0" err="1"/>
              <a:t>Pite</a:t>
            </a:r>
            <a:r>
              <a:rPr lang="en-US" dirty="0"/>
              <a:t> </a:t>
            </a:r>
            <a:r>
              <a:rPr lang="en-US" i="1" dirty="0" err="1"/>
              <a:t>jêhtanės</a:t>
            </a:r>
            <a:r>
              <a:rPr lang="en-US" dirty="0"/>
              <a:t>; </a:t>
            </a:r>
            <a:r>
              <a:rPr lang="en-US" dirty="0" err="1"/>
              <a:t>Lule</a:t>
            </a:r>
            <a:r>
              <a:rPr lang="en-US" dirty="0"/>
              <a:t> </a:t>
            </a:r>
            <a:r>
              <a:rPr lang="en-US" i="1" dirty="0" err="1"/>
              <a:t>jieh</a:t>
            </a:r>
            <a:r>
              <a:rPr lang="en-US" i="1" dirty="0" err="1">
                <a:solidFill>
                  <a:srgbClr val="FF0000"/>
                </a:solidFill>
              </a:rPr>
              <a:t>tan</a:t>
            </a:r>
            <a:r>
              <a:rPr lang="en-US" i="1" dirty="0" err="1"/>
              <a:t>is</a:t>
            </a:r>
            <a:r>
              <a:rPr lang="en-US" dirty="0"/>
              <a:t>; Nord </a:t>
            </a:r>
            <a:r>
              <a:rPr lang="en-US" i="1" dirty="0" err="1"/>
              <a:t>jieh</a:t>
            </a:r>
            <a:r>
              <a:rPr lang="en-US" i="1" dirty="0" err="1">
                <a:solidFill>
                  <a:srgbClr val="FF0000"/>
                </a:solidFill>
              </a:rPr>
              <a:t>tan</a:t>
            </a:r>
            <a:r>
              <a:rPr lang="en-US" i="1" dirty="0" err="1"/>
              <a:t>as</a:t>
            </a:r>
            <a:r>
              <a:rPr lang="en-US" dirty="0"/>
              <a:t>; </a:t>
            </a:r>
            <a:r>
              <a:rPr lang="en-US" dirty="0" err="1"/>
              <a:t>Enare</a:t>
            </a:r>
            <a:r>
              <a:rPr lang="en-US" dirty="0"/>
              <a:t> </a:t>
            </a:r>
            <a:r>
              <a:rPr lang="en-US" i="1" dirty="0" err="1"/>
              <a:t>jie</a:t>
            </a:r>
            <a:r>
              <a:rPr lang="en-US" i="1" dirty="0" err="1">
                <a:solidFill>
                  <a:srgbClr val="FF0000"/>
                </a:solidFill>
              </a:rPr>
              <a:t>tn</a:t>
            </a:r>
            <a:r>
              <a:rPr lang="en-US" i="1" dirty="0" err="1"/>
              <a:t>as</a:t>
            </a:r>
            <a:r>
              <a:rPr lang="en-US" dirty="0"/>
              <a:t>; Skolt </a:t>
            </a:r>
            <a:r>
              <a:rPr lang="en-US" i="1" dirty="0" err="1"/>
              <a:t>jĭ̬ĕ</a:t>
            </a:r>
            <a:r>
              <a:rPr lang="en-US" i="1" dirty="0"/>
              <a:t>̬ᵓ</a:t>
            </a:r>
            <a:r>
              <a:rPr lang="en-US" i="1" dirty="0" err="1"/>
              <a:t>t̀</a:t>
            </a:r>
            <a:r>
              <a:rPr lang="en-US" i="1" dirty="0" err="1">
                <a:solidFill>
                  <a:srgbClr val="FF0000"/>
                </a:solidFill>
              </a:rPr>
              <a:t>tᴬn</a:t>
            </a:r>
            <a:r>
              <a:rPr lang="en-US" i="1" dirty="0" err="1"/>
              <a:t>ɐ̑s</a:t>
            </a:r>
            <a:endParaRPr lang="en-US" i="1" dirty="0"/>
          </a:p>
          <a:p>
            <a:r>
              <a:rPr lang="en-US" dirty="0"/>
              <a:t>&lt; </a:t>
            </a:r>
            <a:r>
              <a:rPr lang="en-US" dirty="0" err="1"/>
              <a:t>Skandinaviska</a:t>
            </a:r>
            <a:r>
              <a:rPr lang="en-US" dirty="0"/>
              <a:t>, t. ex. </a:t>
            </a:r>
            <a:r>
              <a:rPr lang="en-US" dirty="0" err="1"/>
              <a:t>fornsvenska</a:t>
            </a:r>
            <a:r>
              <a:rPr lang="en-US" dirty="0"/>
              <a:t>?</a:t>
            </a:r>
          </a:p>
          <a:p>
            <a:r>
              <a:rPr lang="en-US" dirty="0"/>
              <a:t>&lt; </a:t>
            </a:r>
            <a:r>
              <a:rPr lang="en-US" dirty="0" err="1"/>
              <a:t>Finska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Syd </a:t>
            </a:r>
            <a:r>
              <a:rPr lang="en-US" i="1" dirty="0" err="1"/>
              <a:t>jeahna</a:t>
            </a:r>
            <a:r>
              <a:rPr lang="en-US" dirty="0"/>
              <a:t>, Ume </a:t>
            </a:r>
            <a:r>
              <a:rPr lang="en-US" i="1" dirty="0" err="1"/>
              <a:t>jæhna</a:t>
            </a:r>
            <a:endParaRPr lang="en-US" i="1" dirty="0"/>
          </a:p>
          <a:p>
            <a:r>
              <a:rPr lang="en-US" dirty="0"/>
              <a:t>&lt; Southern Proto-Saami *</a:t>
            </a:r>
            <a:r>
              <a:rPr lang="en-US" i="1" dirty="0" err="1"/>
              <a:t>jēhna</a:t>
            </a: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←</a:t>
            </a:r>
            <a:r>
              <a:rPr lang="en-US" dirty="0" err="1"/>
              <a:t>fornsvenska</a:t>
            </a:r>
            <a:r>
              <a:rPr lang="en-US" dirty="0"/>
              <a:t> </a:t>
            </a:r>
            <a:r>
              <a:rPr lang="en-US" i="1" dirty="0" err="1"/>
              <a:t>iätn</a:t>
            </a:r>
            <a:r>
              <a:rPr lang="en-US" i="1" dirty="0"/>
              <a:t>-</a:t>
            </a:r>
            <a:r>
              <a:rPr lang="en-US" dirty="0"/>
              <a:t> (:</a:t>
            </a:r>
            <a:r>
              <a:rPr lang="en-US" i="1" dirty="0" err="1"/>
              <a:t>iätun</a:t>
            </a:r>
            <a:r>
              <a:rPr lang="en-US" dirty="0"/>
              <a:t>) &gt; Svenska </a:t>
            </a:r>
            <a:r>
              <a:rPr lang="en-US" i="1" dirty="0" err="1"/>
              <a:t>jätte</a:t>
            </a:r>
            <a:endParaRPr lang="en-US" i="1" dirty="0"/>
          </a:p>
          <a:p>
            <a:pPr lvl="1"/>
            <a:r>
              <a:rPr lang="en-US" dirty="0" err="1"/>
              <a:t>Fornsvenska</a:t>
            </a:r>
            <a:r>
              <a:rPr lang="en-US" dirty="0"/>
              <a:t> </a:t>
            </a:r>
            <a:r>
              <a:rPr lang="en-US" i="1" dirty="0" err="1"/>
              <a:t>tn</a:t>
            </a:r>
            <a:r>
              <a:rPr lang="en-US" dirty="0"/>
              <a:t> &gt; </a:t>
            </a:r>
            <a:r>
              <a:rPr lang="en-US" dirty="0" err="1"/>
              <a:t>sydsamiska</a:t>
            </a:r>
            <a:r>
              <a:rPr lang="en-US" dirty="0"/>
              <a:t> </a:t>
            </a:r>
            <a:r>
              <a:rPr lang="en-US" i="1" dirty="0" err="1"/>
              <a:t>hn</a:t>
            </a:r>
            <a:endParaRPr lang="en-US" i="1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F094737E-52BD-460E-B7AA-A2F86DD75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i="1" dirty="0" err="1"/>
              <a:t>Jeahna</a:t>
            </a:r>
            <a:r>
              <a:rPr lang="fi-FI" dirty="0"/>
              <a:t> ’</a:t>
            </a:r>
            <a:r>
              <a:rPr lang="fi-FI" dirty="0" err="1"/>
              <a:t>jätte</a:t>
            </a:r>
            <a:r>
              <a:rPr lang="fi-FI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24557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178999CE-6320-452F-83E1-734182B1F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Appellativ</a:t>
            </a:r>
            <a:r>
              <a:rPr lang="fi-FI" dirty="0"/>
              <a:t> </a:t>
            </a:r>
            <a:r>
              <a:rPr lang="fi-FI" i="1" dirty="0" err="1"/>
              <a:t>radie</a:t>
            </a:r>
            <a:r>
              <a:rPr lang="fi-FI" dirty="0"/>
              <a:t>, </a:t>
            </a:r>
            <a:r>
              <a:rPr lang="fi-FI" i="1" dirty="0" err="1"/>
              <a:t>raerie</a:t>
            </a:r>
            <a:r>
              <a:rPr lang="fi-FI" dirty="0"/>
              <a:t> ’</a:t>
            </a:r>
            <a:r>
              <a:rPr lang="fi-FI" dirty="0" err="1"/>
              <a:t>råd</a:t>
            </a:r>
            <a:r>
              <a:rPr lang="fi-FI" dirty="0"/>
              <a:t>’</a:t>
            </a:r>
          </a:p>
          <a:p>
            <a:r>
              <a:rPr lang="fi-FI" dirty="0" err="1"/>
              <a:t>Raedie</a:t>
            </a:r>
            <a:r>
              <a:rPr lang="fi-FI" dirty="0" err="1">
                <a:solidFill>
                  <a:srgbClr val="FF0000"/>
                </a:solidFill>
              </a:rPr>
              <a:t>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en </a:t>
            </a:r>
            <a:r>
              <a:rPr lang="fi-FI" dirty="0" err="1"/>
              <a:t>genitiv</a:t>
            </a:r>
            <a:r>
              <a:rPr lang="fi-FI" dirty="0"/>
              <a:t> </a:t>
            </a:r>
            <a:r>
              <a:rPr lang="fi-FI" dirty="0" err="1"/>
              <a:t>form</a:t>
            </a:r>
            <a:endParaRPr lang="fi-FI" dirty="0"/>
          </a:p>
          <a:p>
            <a:pPr lvl="1"/>
            <a:r>
              <a:rPr lang="fi-FI" dirty="0" err="1"/>
              <a:t>Ursprungligen</a:t>
            </a:r>
            <a:r>
              <a:rPr lang="fi-FI" dirty="0"/>
              <a:t> ett </a:t>
            </a:r>
            <a:r>
              <a:rPr lang="fi-FI" dirty="0" err="1"/>
              <a:t>sammansatt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?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err="1"/>
              <a:t>Qvigstad</a:t>
            </a:r>
            <a:r>
              <a:rPr lang="fi-FI" dirty="0"/>
              <a:t> 1893: &lt; </a:t>
            </a:r>
            <a:r>
              <a:rPr lang="fi-FI" dirty="0" err="1"/>
              <a:t>fornnordiska</a:t>
            </a:r>
            <a:endParaRPr lang="fi-FI" dirty="0"/>
          </a:p>
          <a:p>
            <a:r>
              <a:rPr lang="fi-FI" dirty="0" err="1"/>
              <a:t>Lagercrantz</a:t>
            </a:r>
            <a:r>
              <a:rPr lang="fi-FI" dirty="0"/>
              <a:t>: &lt; </a:t>
            </a:r>
            <a:r>
              <a:rPr lang="fi-FI" dirty="0" err="1"/>
              <a:t>skandinaviska</a:t>
            </a:r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A6374D0E-DA4E-49DA-A69C-F2674D091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i="1" dirty="0" err="1"/>
              <a:t>Raedien</a:t>
            </a:r>
            <a:r>
              <a:rPr lang="fi-FI" dirty="0"/>
              <a:t> ’</a:t>
            </a:r>
            <a:r>
              <a:rPr lang="fi-FI" dirty="0" err="1"/>
              <a:t>Himlens</a:t>
            </a:r>
            <a:r>
              <a:rPr lang="fi-FI" dirty="0"/>
              <a:t> </a:t>
            </a:r>
            <a:r>
              <a:rPr lang="fi-FI" dirty="0" err="1"/>
              <a:t>gud</a:t>
            </a:r>
            <a:r>
              <a:rPr lang="fi-FI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145923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4FF3B085-5D09-4652-B105-C44E32719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Sydsamiskan</a:t>
            </a:r>
            <a:r>
              <a:rPr lang="en-US" i="1" dirty="0"/>
              <a:t> </a:t>
            </a:r>
            <a:r>
              <a:rPr lang="en-US" i="1" dirty="0" err="1"/>
              <a:t>Raedien</a:t>
            </a:r>
            <a:r>
              <a:rPr lang="en-US" i="1" dirty="0"/>
              <a:t>/</a:t>
            </a:r>
            <a:r>
              <a:rPr lang="en-US" i="1" dirty="0" err="1"/>
              <a:t>Raerien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&lt; </a:t>
            </a:r>
            <a:r>
              <a:rPr lang="en-US" dirty="0" err="1"/>
              <a:t>sydsamiskan</a:t>
            </a:r>
            <a:r>
              <a:rPr lang="en-US" dirty="0"/>
              <a:t> </a:t>
            </a:r>
            <a:r>
              <a:rPr lang="en-US" i="1" dirty="0" err="1"/>
              <a:t>raedie</a:t>
            </a:r>
            <a:r>
              <a:rPr lang="en-US" i="1" dirty="0"/>
              <a:t>/</a:t>
            </a:r>
            <a:r>
              <a:rPr lang="en-US" i="1" dirty="0" err="1"/>
              <a:t>raerie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&lt; </a:t>
            </a:r>
            <a:r>
              <a:rPr lang="en-US" dirty="0" err="1"/>
              <a:t>södra</a:t>
            </a:r>
            <a:r>
              <a:rPr lang="en-US" dirty="0"/>
              <a:t> </a:t>
            </a:r>
            <a:r>
              <a:rPr lang="en-US" dirty="0" err="1"/>
              <a:t>ursamiskan</a:t>
            </a:r>
            <a:r>
              <a:rPr lang="en-US" dirty="0"/>
              <a:t>*</a:t>
            </a:r>
            <a:r>
              <a:rPr lang="en-US" i="1" dirty="0" err="1"/>
              <a:t>rāđēn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&lt; </a:t>
            </a:r>
            <a:r>
              <a:rPr lang="en-US" dirty="0" err="1"/>
              <a:t>ursamiskan</a:t>
            </a:r>
            <a:r>
              <a:rPr lang="en-US" dirty="0"/>
              <a:t> *</a:t>
            </a:r>
            <a:r>
              <a:rPr lang="en-US" i="1" dirty="0" err="1"/>
              <a:t>rāđēn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← </a:t>
            </a:r>
            <a:r>
              <a:rPr lang="en-US" dirty="0" err="1"/>
              <a:t>sen</a:t>
            </a:r>
            <a:r>
              <a:rPr lang="en-US" dirty="0"/>
              <a:t> </a:t>
            </a:r>
            <a:r>
              <a:rPr lang="en-US" dirty="0" err="1"/>
              <a:t>nordvästgermanskan</a:t>
            </a:r>
            <a:r>
              <a:rPr lang="en-US" dirty="0"/>
              <a:t> / </a:t>
            </a:r>
            <a:r>
              <a:rPr lang="en-US" dirty="0" err="1"/>
              <a:t>tidig</a:t>
            </a:r>
            <a:r>
              <a:rPr lang="en-US" dirty="0"/>
              <a:t> </a:t>
            </a:r>
            <a:r>
              <a:rPr lang="en-US" dirty="0" err="1"/>
              <a:t>urnordiskan</a:t>
            </a:r>
            <a:r>
              <a:rPr lang="en-US" dirty="0"/>
              <a:t> *</a:t>
            </a:r>
            <a:r>
              <a:rPr lang="en-US" i="1" dirty="0" err="1"/>
              <a:t>rāð</a:t>
            </a:r>
            <a:r>
              <a:rPr lang="en-US" dirty="0"/>
              <a:t> / *</a:t>
            </a:r>
            <a:r>
              <a:rPr lang="en-US" i="1" dirty="0" err="1"/>
              <a:t>rād</a:t>
            </a:r>
            <a:r>
              <a:rPr lang="en-US" dirty="0"/>
              <a:t>- </a:t>
            </a:r>
          </a:p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fornnordiskan</a:t>
            </a:r>
            <a:r>
              <a:rPr lang="en-US" dirty="0"/>
              <a:t> </a:t>
            </a:r>
            <a:r>
              <a:rPr lang="en-US" i="1" dirty="0" err="1"/>
              <a:t>ráð</a:t>
            </a:r>
            <a:r>
              <a:rPr lang="en-US" dirty="0"/>
              <a:t>; </a:t>
            </a:r>
            <a:r>
              <a:rPr lang="en-US" dirty="0" err="1"/>
              <a:t>Sw</a:t>
            </a:r>
            <a:r>
              <a:rPr lang="en-US" dirty="0"/>
              <a:t> </a:t>
            </a:r>
            <a:r>
              <a:rPr lang="en-US" i="1" dirty="0" err="1"/>
              <a:t>råd</a:t>
            </a:r>
            <a:r>
              <a:rPr lang="en-US" dirty="0"/>
              <a:t>.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C009E03A-823C-4E61-8CCA-23EA0D07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i="1" dirty="0" err="1"/>
              <a:t>Raedien</a:t>
            </a:r>
            <a:r>
              <a:rPr lang="fi-FI" dirty="0"/>
              <a:t> ’</a:t>
            </a:r>
            <a:r>
              <a:rPr lang="fi-FI" dirty="0" err="1"/>
              <a:t>Himlens</a:t>
            </a:r>
            <a:r>
              <a:rPr lang="fi-FI" dirty="0"/>
              <a:t> </a:t>
            </a:r>
            <a:r>
              <a:rPr lang="fi-FI" dirty="0" err="1"/>
              <a:t>gud</a:t>
            </a:r>
            <a:r>
              <a:rPr lang="fi-FI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68353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BC6CA5FB-EC58-47CB-8C5F-AEE24AAC9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Lagercrantz</a:t>
            </a:r>
            <a:r>
              <a:rPr lang="fi-FI" dirty="0"/>
              <a:t> 1939: &lt; </a:t>
            </a:r>
            <a:r>
              <a:rPr lang="fi-FI" dirty="0" err="1"/>
              <a:t>finska</a:t>
            </a:r>
            <a:endParaRPr lang="fi-FI" dirty="0"/>
          </a:p>
          <a:p>
            <a:r>
              <a:rPr lang="fi-FI" dirty="0"/>
              <a:t>Sammallahti 1998: &lt; </a:t>
            </a:r>
            <a:r>
              <a:rPr lang="fi-FI" dirty="0" err="1"/>
              <a:t>finska</a:t>
            </a:r>
            <a:r>
              <a:rPr lang="fi-FI" dirty="0"/>
              <a:t> &lt; </a:t>
            </a:r>
            <a:r>
              <a:rPr lang="fi-FI" dirty="0" err="1"/>
              <a:t>skandinaviska</a:t>
            </a:r>
            <a:r>
              <a:rPr lang="fi-FI" dirty="0"/>
              <a:t> (</a:t>
            </a:r>
            <a:r>
              <a:rPr lang="fi-FI" dirty="0" err="1"/>
              <a:t>fornsvenska</a:t>
            </a:r>
            <a:r>
              <a:rPr lang="fi-FI" dirty="0"/>
              <a:t>)</a:t>
            </a:r>
          </a:p>
          <a:p>
            <a:endParaRPr lang="fi-FI" dirty="0"/>
          </a:p>
          <a:p>
            <a:r>
              <a:rPr lang="fi-FI" dirty="0" err="1"/>
              <a:t>Finska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gällande</a:t>
            </a:r>
            <a:r>
              <a:rPr lang="fi-FI" dirty="0"/>
              <a:t> </a:t>
            </a:r>
            <a:r>
              <a:rPr lang="fi-FI" dirty="0" err="1"/>
              <a:t>förklaring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orden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pite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skoltsamiska</a:t>
            </a:r>
            <a:endParaRPr lang="fi-FI" dirty="0"/>
          </a:p>
          <a:p>
            <a:pPr lvl="1"/>
            <a:r>
              <a:rPr lang="fi-FI" dirty="0"/>
              <a:t>t. ex. </a:t>
            </a:r>
            <a:r>
              <a:rPr lang="fi-FI" dirty="0" err="1"/>
              <a:t>Nordsamiska</a:t>
            </a:r>
            <a:r>
              <a:rPr lang="fi-FI" dirty="0"/>
              <a:t> </a:t>
            </a:r>
            <a:r>
              <a:rPr lang="fi-FI" i="1" dirty="0" err="1"/>
              <a:t>siellu</a:t>
            </a:r>
            <a:endParaRPr lang="fi-FI" i="1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52BEBD5B-E34F-4CFD-B414-B6837ACD9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i="1" dirty="0" err="1"/>
              <a:t>Sealoe</a:t>
            </a:r>
            <a:r>
              <a:rPr lang="fi-FI" dirty="0"/>
              <a:t>, </a:t>
            </a:r>
            <a:r>
              <a:rPr lang="fi-FI" i="1" dirty="0" err="1"/>
              <a:t>seala</a:t>
            </a:r>
            <a:r>
              <a:rPr lang="fi-FI" i="1" dirty="0"/>
              <a:t> </a:t>
            </a:r>
            <a:r>
              <a:rPr lang="fi-FI" dirty="0"/>
              <a:t>’</a:t>
            </a:r>
            <a:r>
              <a:rPr lang="fi-FI" dirty="0" err="1"/>
              <a:t>själ</a:t>
            </a:r>
            <a:r>
              <a:rPr lang="fi-FI" dirty="0"/>
              <a:t>’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2414572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5C5D4E81-FA91-4F44-9935-8A8F40E2F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 </a:t>
            </a:r>
            <a:r>
              <a:rPr lang="fi-FI" dirty="0" err="1"/>
              <a:t>Sydsamiska</a:t>
            </a:r>
            <a:r>
              <a:rPr lang="fi-FI" dirty="0"/>
              <a:t> -</a:t>
            </a:r>
            <a:r>
              <a:rPr lang="fi-FI" i="1" dirty="0" err="1"/>
              <a:t>ea</a:t>
            </a:r>
            <a:r>
              <a:rPr lang="fi-FI" i="1" dirty="0"/>
              <a:t>-</a:t>
            </a:r>
            <a:r>
              <a:rPr lang="fi-FI" dirty="0"/>
              <a:t> </a:t>
            </a:r>
            <a:r>
              <a:rPr lang="fi-FI" dirty="0" err="1"/>
              <a:t>problematisk</a:t>
            </a:r>
            <a:endParaRPr lang="fi-FI" dirty="0"/>
          </a:p>
          <a:p>
            <a:pPr lvl="1"/>
            <a:r>
              <a:rPr lang="fi-FI" dirty="0" err="1"/>
              <a:t>finska</a:t>
            </a:r>
            <a:r>
              <a:rPr lang="fi-FI" dirty="0"/>
              <a:t> -</a:t>
            </a:r>
            <a:r>
              <a:rPr lang="fi-FI" i="1" dirty="0"/>
              <a:t>ie-</a:t>
            </a:r>
            <a:r>
              <a:rPr lang="fi-FI" dirty="0"/>
              <a:t> &gt; </a:t>
            </a:r>
            <a:r>
              <a:rPr lang="fi-FI" dirty="0" err="1"/>
              <a:t>sydsamiska</a:t>
            </a:r>
            <a:r>
              <a:rPr lang="fi-FI" dirty="0"/>
              <a:t> -</a:t>
            </a:r>
            <a:r>
              <a:rPr lang="fi-FI" i="1" dirty="0"/>
              <a:t>ie-</a:t>
            </a:r>
            <a:r>
              <a:rPr lang="fi-FI" dirty="0"/>
              <a:t>, </a:t>
            </a:r>
            <a:r>
              <a:rPr lang="fi-FI" dirty="0" err="1">
                <a:solidFill>
                  <a:srgbClr val="FF0000"/>
                </a:solidFill>
              </a:rPr>
              <a:t>inte</a:t>
            </a:r>
            <a:r>
              <a:rPr lang="fi-FI" dirty="0">
                <a:solidFill>
                  <a:srgbClr val="FF0000"/>
                </a:solidFill>
              </a:rPr>
              <a:t> -</a:t>
            </a:r>
            <a:r>
              <a:rPr lang="fi-FI" i="1" dirty="0" err="1">
                <a:solidFill>
                  <a:srgbClr val="FF0000"/>
                </a:solidFill>
              </a:rPr>
              <a:t>ea</a:t>
            </a:r>
            <a:r>
              <a:rPr lang="fi-FI" i="1" dirty="0">
                <a:solidFill>
                  <a:srgbClr val="FF0000"/>
                </a:solidFill>
              </a:rPr>
              <a:t>-</a:t>
            </a:r>
            <a:endParaRPr lang="fi-FI" i="1" dirty="0"/>
          </a:p>
          <a:p>
            <a:pPr lvl="1"/>
            <a:r>
              <a:rPr lang="fi-FI" dirty="0" err="1"/>
              <a:t>Ordet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vara </a:t>
            </a:r>
            <a:r>
              <a:rPr lang="fi-FI" dirty="0" err="1"/>
              <a:t>lånats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finska</a:t>
            </a:r>
            <a:r>
              <a:rPr lang="fi-FI" dirty="0"/>
              <a:t>.</a:t>
            </a:r>
          </a:p>
          <a:p>
            <a:r>
              <a:rPr lang="fi-FI" dirty="0"/>
              <a:t> -</a:t>
            </a:r>
            <a:r>
              <a:rPr lang="fi-FI" dirty="0" err="1"/>
              <a:t>ea</a:t>
            </a:r>
            <a:r>
              <a:rPr lang="fi-FI" dirty="0"/>
              <a:t>- </a:t>
            </a:r>
            <a:r>
              <a:rPr lang="fi-FI" dirty="0" err="1"/>
              <a:t>stödjar</a:t>
            </a:r>
            <a:r>
              <a:rPr lang="fi-FI" dirty="0"/>
              <a:t> ett </a:t>
            </a:r>
            <a:r>
              <a:rPr lang="fi-FI" dirty="0" err="1"/>
              <a:t>fornsvenskt</a:t>
            </a:r>
            <a:r>
              <a:rPr lang="fi-FI" dirty="0"/>
              <a:t> </a:t>
            </a:r>
            <a:r>
              <a:rPr lang="fi-FI" dirty="0" err="1"/>
              <a:t>ursprung</a:t>
            </a:r>
            <a:endParaRPr lang="fi-FI" dirty="0"/>
          </a:p>
          <a:p>
            <a:r>
              <a:rPr lang="fi-FI" dirty="0"/>
              <a:t> </a:t>
            </a:r>
            <a:r>
              <a:rPr lang="fi-FI" dirty="0" err="1"/>
              <a:t>vokalen</a:t>
            </a:r>
            <a:r>
              <a:rPr lang="fi-FI" dirty="0"/>
              <a:t> i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sista</a:t>
            </a:r>
            <a:r>
              <a:rPr lang="fi-FI" dirty="0"/>
              <a:t> </a:t>
            </a:r>
            <a:r>
              <a:rPr lang="fi-FI" dirty="0" err="1"/>
              <a:t>stavelsen</a:t>
            </a:r>
            <a:r>
              <a:rPr lang="fi-FI" dirty="0"/>
              <a:t> </a:t>
            </a:r>
            <a:r>
              <a:rPr lang="fi-FI" dirty="0" err="1"/>
              <a:t>stödjar</a:t>
            </a:r>
            <a:r>
              <a:rPr lang="fi-FI" dirty="0"/>
              <a:t> ett </a:t>
            </a:r>
            <a:r>
              <a:rPr lang="fi-FI" dirty="0" err="1"/>
              <a:t>finskt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ett </a:t>
            </a:r>
            <a:r>
              <a:rPr lang="fi-FI" dirty="0" err="1"/>
              <a:t>tidigare</a:t>
            </a:r>
            <a:r>
              <a:rPr lang="fi-FI" dirty="0"/>
              <a:t> </a:t>
            </a:r>
            <a:r>
              <a:rPr lang="fi-FI" dirty="0" err="1"/>
              <a:t>germanskt</a:t>
            </a:r>
            <a:r>
              <a:rPr lang="fi-FI" dirty="0"/>
              <a:t> </a:t>
            </a:r>
            <a:r>
              <a:rPr lang="fi-FI" dirty="0" err="1"/>
              <a:t>ursprung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lvl="1"/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B3286D65-57D0-432F-86B9-4BB79E34A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i="1" dirty="0" err="1"/>
              <a:t>Sealoe</a:t>
            </a:r>
            <a:r>
              <a:rPr lang="fi-FI" dirty="0"/>
              <a:t>, </a:t>
            </a:r>
            <a:r>
              <a:rPr lang="fi-FI" i="1" dirty="0" err="1"/>
              <a:t>seala</a:t>
            </a:r>
            <a:r>
              <a:rPr lang="fi-FI" i="1" dirty="0"/>
              <a:t> </a:t>
            </a:r>
            <a:r>
              <a:rPr lang="fi-FI" dirty="0"/>
              <a:t>’</a:t>
            </a:r>
            <a:r>
              <a:rPr lang="fi-FI" dirty="0" err="1"/>
              <a:t>själ</a:t>
            </a:r>
            <a:r>
              <a:rPr lang="fi-FI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755515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D3F38B09-A983-4003-8A89-7EEA824CA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&lt; </a:t>
            </a:r>
            <a:r>
              <a:rPr lang="fi-FI" dirty="0" err="1"/>
              <a:t>fornsvenska</a:t>
            </a:r>
            <a:r>
              <a:rPr lang="fi-FI" dirty="0"/>
              <a:t> </a:t>
            </a:r>
            <a:r>
              <a:rPr lang="fi-FI" i="1" dirty="0" err="1"/>
              <a:t>siäl</a:t>
            </a:r>
            <a:r>
              <a:rPr lang="fi-FI" dirty="0"/>
              <a:t>, </a:t>
            </a:r>
            <a:r>
              <a:rPr lang="fi-FI" i="1" dirty="0" err="1"/>
              <a:t>siel</a:t>
            </a:r>
            <a:r>
              <a:rPr lang="fi-FI" dirty="0"/>
              <a:t>, </a:t>
            </a:r>
            <a:r>
              <a:rPr lang="fi-FI" i="1" dirty="0"/>
              <a:t>sial</a:t>
            </a:r>
            <a:r>
              <a:rPr lang="fi-FI" dirty="0"/>
              <a:t>?</a:t>
            </a:r>
          </a:p>
          <a:p>
            <a:pPr lvl="1"/>
            <a:r>
              <a:rPr lang="fi-FI" dirty="0" err="1"/>
              <a:t>Vokalen</a:t>
            </a:r>
            <a:r>
              <a:rPr lang="fi-FI" dirty="0"/>
              <a:t> i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sista</a:t>
            </a:r>
            <a:r>
              <a:rPr lang="fi-FI" dirty="0"/>
              <a:t> </a:t>
            </a:r>
            <a:r>
              <a:rPr lang="fi-FI" dirty="0" err="1"/>
              <a:t>stavelsen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tillagt</a:t>
            </a:r>
            <a:r>
              <a:rPr lang="fi-FI" dirty="0"/>
              <a:t> </a:t>
            </a:r>
            <a:r>
              <a:rPr lang="fi-FI" dirty="0" err="1"/>
              <a:t>enligt</a:t>
            </a:r>
            <a:r>
              <a:rPr lang="fi-FI" dirty="0"/>
              <a:t> analogin: </a:t>
            </a:r>
            <a:r>
              <a:rPr lang="fi-FI" i="1" dirty="0" err="1"/>
              <a:t>feall</a:t>
            </a:r>
            <a:r>
              <a:rPr lang="fi-FI" i="1" dirty="0" err="1">
                <a:solidFill>
                  <a:srgbClr val="FF0000"/>
                </a:solidFill>
              </a:rPr>
              <a:t>oe</a:t>
            </a:r>
            <a:r>
              <a:rPr lang="fi-FI" dirty="0"/>
              <a:t>, </a:t>
            </a:r>
            <a:r>
              <a:rPr lang="fi-FI" dirty="0" err="1"/>
              <a:t>feall</a:t>
            </a:r>
            <a:r>
              <a:rPr lang="fi-FI" dirty="0" err="1">
                <a:solidFill>
                  <a:srgbClr val="FF0000"/>
                </a:solidFill>
              </a:rPr>
              <a:t>a</a:t>
            </a:r>
            <a:r>
              <a:rPr lang="fi-FI" dirty="0"/>
              <a:t>; </a:t>
            </a:r>
            <a:r>
              <a:rPr lang="fi-FI" i="1" dirty="0" err="1"/>
              <a:t>beark</a:t>
            </a:r>
            <a:r>
              <a:rPr lang="fi-FI" i="1" dirty="0" err="1">
                <a:solidFill>
                  <a:srgbClr val="FF0000"/>
                </a:solidFill>
              </a:rPr>
              <a:t>oe</a:t>
            </a:r>
            <a:r>
              <a:rPr lang="fi-FI" i="1" dirty="0"/>
              <a:t>, </a:t>
            </a:r>
            <a:r>
              <a:rPr lang="fi-FI" i="1" dirty="0" err="1"/>
              <a:t>beark</a:t>
            </a:r>
            <a:r>
              <a:rPr lang="fi-FI" i="1" dirty="0" err="1">
                <a:solidFill>
                  <a:srgbClr val="FF0000"/>
                </a:solidFill>
              </a:rPr>
              <a:t>a</a:t>
            </a:r>
            <a:r>
              <a:rPr lang="fi-FI" dirty="0"/>
              <a:t>.</a:t>
            </a:r>
          </a:p>
          <a:p>
            <a:r>
              <a:rPr lang="fi-FI" dirty="0"/>
              <a:t>&lt; </a:t>
            </a:r>
            <a:r>
              <a:rPr lang="fi-FI" dirty="0" err="1"/>
              <a:t>västgermanska</a:t>
            </a:r>
            <a:r>
              <a:rPr lang="fi-FI" dirty="0"/>
              <a:t> </a:t>
            </a:r>
            <a:r>
              <a:rPr lang="fi-FI" dirty="0" err="1"/>
              <a:t>språk</a:t>
            </a:r>
            <a:r>
              <a:rPr lang="fi-FI" dirty="0"/>
              <a:t>, t. ex. </a:t>
            </a:r>
            <a:r>
              <a:rPr lang="fi-FI" dirty="0" err="1"/>
              <a:t>Fornsaxiska</a:t>
            </a:r>
            <a:r>
              <a:rPr lang="fi-FI" dirty="0"/>
              <a:t> </a:t>
            </a:r>
            <a:r>
              <a:rPr lang="fi-FI" i="1" dirty="0" err="1"/>
              <a:t>seola</a:t>
            </a:r>
            <a:endParaRPr lang="fi-FI" i="1" dirty="0"/>
          </a:p>
          <a:p>
            <a:pPr lvl="1"/>
            <a:r>
              <a:rPr lang="fi-FI" dirty="0" err="1"/>
              <a:t>Fornsaxiska</a:t>
            </a:r>
            <a:r>
              <a:rPr lang="fi-FI" dirty="0"/>
              <a:t> </a:t>
            </a:r>
            <a:r>
              <a:rPr lang="fi-FI" dirty="0" err="1"/>
              <a:t>präster</a:t>
            </a:r>
            <a:r>
              <a:rPr lang="fi-FI" dirty="0"/>
              <a:t> i Skandinavian, </a:t>
            </a:r>
            <a:r>
              <a:rPr lang="fi-FI" dirty="0" err="1"/>
              <a:t>kontakter</a:t>
            </a:r>
            <a:r>
              <a:rPr lang="fi-FI" dirty="0"/>
              <a:t> </a:t>
            </a:r>
            <a:r>
              <a:rPr lang="fi-FI" dirty="0" err="1"/>
              <a:t>också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sydsamiska</a:t>
            </a:r>
            <a:r>
              <a:rPr lang="fi-FI" dirty="0"/>
              <a:t> folk</a:t>
            </a:r>
          </a:p>
          <a:p>
            <a:pPr lvl="1"/>
            <a:r>
              <a:rPr lang="fi-FI" dirty="0"/>
              <a:t>Ett </a:t>
            </a:r>
            <a:r>
              <a:rPr lang="fi-FI" dirty="0" err="1"/>
              <a:t>västgermanska</a:t>
            </a:r>
            <a:r>
              <a:rPr lang="fi-FI" dirty="0"/>
              <a:t> </a:t>
            </a:r>
            <a:r>
              <a:rPr lang="fi-FI" dirty="0" err="1"/>
              <a:t>ursprung</a:t>
            </a:r>
            <a:r>
              <a:rPr lang="fi-FI" dirty="0"/>
              <a:t> </a:t>
            </a:r>
            <a:r>
              <a:rPr lang="fi-FI" dirty="0" err="1"/>
              <a:t>möjligt</a:t>
            </a:r>
            <a:r>
              <a:rPr lang="fi-FI" dirty="0"/>
              <a:t> </a:t>
            </a:r>
            <a:r>
              <a:rPr lang="fi-FI" dirty="0" err="1"/>
              <a:t>bara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i="1" dirty="0" err="1"/>
              <a:t>seala</a:t>
            </a:r>
            <a:r>
              <a:rPr lang="fi-FI" dirty="0"/>
              <a:t>,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i="1" dirty="0" err="1"/>
              <a:t>sealoe</a:t>
            </a:r>
            <a:endParaRPr lang="fi-FI" i="1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48EDF628-8840-42B8-880E-0D960F367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i="1" dirty="0" err="1"/>
              <a:t>Sealoe</a:t>
            </a:r>
            <a:r>
              <a:rPr lang="fi-FI" dirty="0"/>
              <a:t>, </a:t>
            </a:r>
            <a:r>
              <a:rPr lang="fi-FI" i="1" dirty="0" err="1"/>
              <a:t>seala</a:t>
            </a:r>
            <a:r>
              <a:rPr lang="fi-FI" i="1" dirty="0"/>
              <a:t> </a:t>
            </a:r>
            <a:r>
              <a:rPr lang="fi-FI" dirty="0"/>
              <a:t>’</a:t>
            </a:r>
            <a:r>
              <a:rPr lang="fi-FI" dirty="0" err="1"/>
              <a:t>själ</a:t>
            </a:r>
            <a:r>
              <a:rPr lang="fi-FI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612057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TU-2018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78C8D2"/>
      </a:accent1>
      <a:accent2>
        <a:srgbClr val="9063CD"/>
      </a:accent2>
      <a:accent3>
        <a:srgbClr val="ADCB00"/>
      </a:accent3>
      <a:accent4>
        <a:srgbClr val="F8485E"/>
      </a:accent4>
      <a:accent5>
        <a:srgbClr val="868686"/>
      </a:accent5>
      <a:accent6>
        <a:srgbClr val="D9D9D9"/>
      </a:accent6>
      <a:hlink>
        <a:srgbClr val="9063CD"/>
      </a:hlink>
      <a:folHlink>
        <a:srgbClr val="9063C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A407D4FD17612942B689264A64C80E05" ma:contentTypeVersion="1" ma:contentTypeDescription="Luo uusi asiakirja." ma:contentTypeScope="" ma:versionID="ff38272efab8017861c1392755c51bb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c41fa38566c5dfcabfa1df2b84f69d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description="Ajoituksen alkamispäivämäärä on julkaisuominaisuuden luoma sivustosarake. Sillä määritetään päivämäärä ja kellonaika, jolloin vierailijat näkevät sivuston ensimmäisen kerran." ma:hidden="true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Ajoituksen päättymispäivämäärä on julkaisuominaisuuden luoma sivustosarake. Sillä määritetään päivämäärä ja kellonaika, jolloin vierailijat eivät enää näe tätä sivustoa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392210-FD3A-4092-9312-1BC3176684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13C5F1-51E8-41B6-A406-0B97EA96D19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7A43D00F-269D-4F76-AF7D-A2604B42E2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2088</Words>
  <Application>Microsoft Office PowerPoint</Application>
  <PresentationFormat>Laajakuva</PresentationFormat>
  <Paragraphs>152</Paragraphs>
  <Slides>14</Slides>
  <Notes>14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Kommentarer på ursprunget av några sydsamiska religiösa ord</vt:lpstr>
      <vt:lpstr>Bakgrund</vt:lpstr>
      <vt:lpstr>Jeahna ’jätte’</vt:lpstr>
      <vt:lpstr>Jeahna ’jätte’</vt:lpstr>
      <vt:lpstr>Raedien ’Himlens gud’</vt:lpstr>
      <vt:lpstr>Raedien ’Himlens gud’</vt:lpstr>
      <vt:lpstr>Sealoe, seala ’själ’</vt:lpstr>
      <vt:lpstr>Sealoe, seala ’själ’</vt:lpstr>
      <vt:lpstr>Sealoe, seala ’själ’</vt:lpstr>
      <vt:lpstr>Sjïele ’metalliskt föremål för offrande’</vt:lpstr>
      <vt:lpstr>Tseegkuve ’offer av rendjur’</vt:lpstr>
      <vt:lpstr>Till slut</vt:lpstr>
      <vt:lpstr>Litteraturförteckningar</vt:lpstr>
      <vt:lpstr>Frågor?</vt:lpstr>
    </vt:vector>
  </TitlesOfParts>
  <Company>University of Turku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UTU PowerPoint-pohja 2018</dc:title>
  <dc:creator/>
  <cp:lastModifiedBy>Minerva</cp:lastModifiedBy>
  <cp:revision>73</cp:revision>
  <dcterms:created xsi:type="dcterms:W3CDTF">2018-08-30T06:12:36Z</dcterms:created>
  <dcterms:modified xsi:type="dcterms:W3CDTF">2019-10-01T05:39:05Z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0x010100A407D4FD17612942B689264A64C80E05</vt:lpwstr>
  </property>
</Properties>
</file>