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57" r:id="rId4"/>
    <p:sldId id="262" r:id="rId5"/>
    <p:sldId id="261" r:id="rId6"/>
    <p:sldId id="259" r:id="rId7"/>
    <p:sldId id="258" r:id="rId8"/>
    <p:sldId id="260" r:id="rId9"/>
    <p:sldId id="263" r:id="rId10"/>
    <p:sldId id="267" r:id="rId11"/>
    <p:sldId id="269" r:id="rId12"/>
    <p:sldId id="265" r:id="rId13"/>
    <p:sldId id="266" r:id="rId14"/>
    <p:sldId id="268" r:id="rId15"/>
    <p:sldId id="270" r:id="rId16"/>
    <p:sldId id="275" r:id="rId17"/>
    <p:sldId id="273" r:id="rId18"/>
    <p:sldId id="276" r:id="rId19"/>
    <p:sldId id="277" r:id="rId20"/>
    <p:sldId id="280" r:id="rId21"/>
    <p:sldId id="281" r:id="rId22"/>
    <p:sldId id="283" r:id="rId23"/>
    <p:sldId id="282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3023" autoAdjust="0"/>
  </p:normalViewPr>
  <p:slideViewPr>
    <p:cSldViewPr snapToGrid="0">
      <p:cViewPr varScale="1">
        <p:scale>
          <a:sx n="57" d="100"/>
          <a:sy n="57" d="100"/>
        </p:scale>
        <p:origin x="740" y="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nf\Dropbox\A-PRIVAT\Diverse\MASTERSTUDIET-UME&#197;-2018\INNHOLD-EF\Laavenjassh\Resultater\ILLELDAHKH%20-%201206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nf\Dropbox\A-PRIVAT\Diverse\MASTERSTUDIET-UME&#197;-2018\INNHOLD-EF\Masterelaavenjasse\Master%20-%20oppsamling%20190718\Til%20veiledning\Dokument%20videre%20arb\ILLELDAHKH%20-%20120618%20-%20brukt%20i%20masteroppg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ma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'GD-tot (O)'!$A$34</c:f>
              <c:strCache>
                <c:ptCount val="1"/>
                <c:pt idx="0">
                  <c:v>Direkte objeekth (27)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'GD-tot (O)'!$B$33:$C$33</c:f>
              <c:strCache>
                <c:ptCount val="2"/>
                <c:pt idx="0">
                  <c:v>GD tjåenghkesne (n=9/7)</c:v>
                </c:pt>
                <c:pt idx="1">
                  <c:v>RD (n=2)</c:v>
                </c:pt>
              </c:strCache>
            </c:strRef>
          </c:cat>
          <c:val>
            <c:numRef>
              <c:f>'GD-tot (O)'!$B$34:$C$34</c:f>
              <c:numCache>
                <c:formatCode>General</c:formatCode>
                <c:ptCount val="2"/>
                <c:pt idx="0" formatCode="0.00">
                  <c:v>0.69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0-4ABD-A6FC-DF7BA5243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239320"/>
        <c:axId val="609239712"/>
      </c:barChart>
      <c:catAx>
        <c:axId val="60923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ma-NO"/>
          </a:p>
        </c:txPr>
        <c:crossAx val="609239712"/>
        <c:crosses val="autoZero"/>
        <c:auto val="1"/>
        <c:lblAlgn val="ctr"/>
        <c:lblOffset val="100"/>
        <c:noMultiLvlLbl val="0"/>
      </c:catAx>
      <c:valAx>
        <c:axId val="60923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ma-NO"/>
          </a:p>
        </c:txPr>
        <c:crossAx val="60923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ma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Objeekth mïerhkesjidh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ma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'Diagr-DO'!$I$3</c:f>
              <c:strCache>
                <c:ptCount val="1"/>
                <c:pt idx="0">
                  <c:v>Direkte objeekte 1 (17)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ma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'Diagr-DO'!$J$2:$M$2</c:f>
              <c:strCache>
                <c:ptCount val="4"/>
                <c:pt idx="0">
                  <c:v>GD 1 (n=3)</c:v>
                </c:pt>
                <c:pt idx="1">
                  <c:v>GD 2 (n=5/3)</c:v>
                </c:pt>
                <c:pt idx="2">
                  <c:v>GD 3 (n=1)</c:v>
                </c:pt>
                <c:pt idx="3">
                  <c:v>RD (n=2)</c:v>
                </c:pt>
              </c:strCache>
            </c:strRef>
          </c:cat>
          <c:val>
            <c:numRef>
              <c:f>'Diagr-DO'!$J$3:$M$3</c:f>
              <c:numCache>
                <c:formatCode>General</c:formatCode>
                <c:ptCount val="4"/>
                <c:pt idx="0">
                  <c:v>76</c:v>
                </c:pt>
                <c:pt idx="1">
                  <c:v>58</c:v>
                </c:pt>
                <c:pt idx="2">
                  <c:v>82</c:v>
                </c:pt>
                <c:pt idx="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5-4D77-8063-C17D2E074029}"/>
            </c:ext>
          </c:extLst>
        </c:ser>
        <c:ser>
          <c:idx val="1"/>
          <c:order val="1"/>
          <c:tx>
            <c:strRef>
              <c:f>'Diagr-DO'!$I$4</c:f>
              <c:strCache>
                <c:ptCount val="1"/>
                <c:pt idx="0">
                  <c:v>Direkte objeekte 2 (10)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ma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'Diagr-DO'!$J$2:$M$2</c:f>
              <c:strCache>
                <c:ptCount val="4"/>
                <c:pt idx="0">
                  <c:v>GD 1 (n=3)</c:v>
                </c:pt>
                <c:pt idx="1">
                  <c:v>GD 2 (n=5/3)</c:v>
                </c:pt>
                <c:pt idx="2">
                  <c:v>GD 3 (n=1)</c:v>
                </c:pt>
                <c:pt idx="3">
                  <c:v>RD (n=2)</c:v>
                </c:pt>
              </c:strCache>
            </c:strRef>
          </c:cat>
          <c:val>
            <c:numRef>
              <c:f>'Diagr-DO'!$J$4:$M$4</c:f>
              <c:numCache>
                <c:formatCode>General</c:formatCode>
                <c:ptCount val="4"/>
                <c:pt idx="0">
                  <c:v>83</c:v>
                </c:pt>
                <c:pt idx="1">
                  <c:v>70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5-4D77-8063-C17D2E07402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09240496"/>
        <c:axId val="609240888"/>
      </c:barChart>
      <c:catAx>
        <c:axId val="60924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ma-NO"/>
          </a:p>
        </c:txPr>
        <c:crossAx val="609240888"/>
        <c:crosses val="autoZero"/>
        <c:auto val="1"/>
        <c:lblAlgn val="ctr"/>
        <c:lblOffset val="100"/>
        <c:noMultiLvlLbl val="0"/>
      </c:catAx>
      <c:valAx>
        <c:axId val="60924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ma-NO"/>
          </a:p>
        </c:txPr>
        <c:crossAx val="60924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ma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ma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0.13708</cdr:x>
      <cdr:y>0.70211</cdr:y>
    </cdr:from>
    <cdr:to>
      <cdr:x>0.19085</cdr:x>
      <cdr:y>0.77781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1209696" y="2398627"/>
          <a:ext cx="474519" cy="25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900" dirty="0" smtClean="0"/>
            <a:t>(71)</a:t>
          </a:r>
          <a:endParaRPr lang="sma-NO" sz="900" dirty="0"/>
        </a:p>
      </cdr:txBody>
    </cdr:sp>
  </cdr:relSizeAnchor>
  <cdr:relSizeAnchor xmlns:cdr="http://schemas.openxmlformats.org/drawingml/2006/chartDrawing">
    <cdr:from>
      <cdr:x>0.37875</cdr:x>
      <cdr:y>0.70328</cdr:y>
    </cdr:from>
    <cdr:to>
      <cdr:x>0.41329</cdr:x>
      <cdr:y>0.77628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3342410" y="2402609"/>
          <a:ext cx="304800" cy="24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ma-NO" sz="1100" dirty="0"/>
        </a:p>
      </cdr:txBody>
    </cdr:sp>
  </cdr:relSizeAnchor>
  <cdr:relSizeAnchor xmlns:cdr="http://schemas.openxmlformats.org/drawingml/2006/chartDrawing">
    <cdr:from>
      <cdr:x>0.37516</cdr:x>
      <cdr:y>0.71004</cdr:y>
    </cdr:from>
    <cdr:to>
      <cdr:x>0.42199</cdr:x>
      <cdr:y>0.78709</cdr:y>
    </cdr:to>
    <cdr:sp macro="" textlink="">
      <cdr:nvSpPr>
        <cdr:cNvPr id="4" name="TekstSylinder 3"/>
        <cdr:cNvSpPr txBox="1"/>
      </cdr:nvSpPr>
      <cdr:spPr>
        <a:xfrm xmlns:a="http://schemas.openxmlformats.org/drawingml/2006/main">
          <a:off x="3310792" y="2425700"/>
          <a:ext cx="413239" cy="263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900" dirty="0" smtClean="0"/>
            <a:t>(51)</a:t>
          </a:r>
          <a:endParaRPr lang="sma-NO" sz="900" dirty="0"/>
        </a:p>
      </cdr:txBody>
    </cdr:sp>
  </cdr:relSizeAnchor>
  <cdr:relSizeAnchor xmlns:cdr="http://schemas.openxmlformats.org/drawingml/2006/chartDrawing">
    <cdr:from>
      <cdr:x>0.6073</cdr:x>
      <cdr:y>0.70312</cdr:y>
    </cdr:from>
    <cdr:to>
      <cdr:x>0.65313</cdr:x>
      <cdr:y>0.79505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5359401" y="2402069"/>
          <a:ext cx="404446" cy="314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900" dirty="0" smtClean="0"/>
            <a:t>(70)</a:t>
          </a:r>
          <a:endParaRPr lang="sma-NO" sz="900" dirty="0"/>
        </a:p>
      </cdr:txBody>
    </cdr:sp>
  </cdr:relSizeAnchor>
  <cdr:relSizeAnchor xmlns:cdr="http://schemas.openxmlformats.org/drawingml/2006/chartDrawing">
    <cdr:from>
      <cdr:x>0.8434</cdr:x>
      <cdr:y>0.70234</cdr:y>
    </cdr:from>
    <cdr:to>
      <cdr:x>0.89723</cdr:x>
      <cdr:y>0.80237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7442899" y="2399411"/>
          <a:ext cx="475062" cy="34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900" dirty="0" smtClean="0"/>
            <a:t>(97)</a:t>
          </a:r>
          <a:endParaRPr lang="sma-NO" sz="900" dirty="0"/>
        </a:p>
      </cdr:txBody>
    </cdr:sp>
  </cdr:relSizeAnchor>
  <cdr:relSizeAnchor xmlns:cdr="http://schemas.openxmlformats.org/drawingml/2006/chartDrawing">
    <cdr:from>
      <cdr:x>0.38065</cdr:x>
      <cdr:y>0.31812</cdr:y>
    </cdr:from>
    <cdr:to>
      <cdr:x>0.45409</cdr:x>
      <cdr:y>0.3992</cdr:y>
    </cdr:to>
    <cdr:sp macro="" textlink="">
      <cdr:nvSpPr>
        <cdr:cNvPr id="7" name="TekstSylinder 6"/>
        <cdr:cNvSpPr txBox="1"/>
      </cdr:nvSpPr>
      <cdr:spPr>
        <a:xfrm xmlns:a="http://schemas.openxmlformats.org/drawingml/2006/main">
          <a:off x="3359206" y="1086804"/>
          <a:ext cx="64810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 dirty="0" smtClean="0"/>
            <a:t>61%</a:t>
          </a:r>
          <a:endParaRPr lang="sma-NO" sz="1200" b="1" dirty="0"/>
        </a:p>
      </cdr:txBody>
    </cdr:sp>
  </cdr:relSizeAnchor>
  <cdr:relSizeAnchor xmlns:cdr="http://schemas.openxmlformats.org/drawingml/2006/chartDrawing">
    <cdr:from>
      <cdr:x>0.61331</cdr:x>
      <cdr:y>0.34698</cdr:y>
    </cdr:from>
    <cdr:to>
      <cdr:x>0.69923</cdr:x>
      <cdr:y>0.45143</cdr:y>
    </cdr:to>
    <cdr:sp macro="" textlink="">
      <cdr:nvSpPr>
        <cdr:cNvPr id="8" name="TekstSylinder 7"/>
        <cdr:cNvSpPr txBox="1"/>
      </cdr:nvSpPr>
      <cdr:spPr>
        <a:xfrm xmlns:a="http://schemas.openxmlformats.org/drawingml/2006/main">
          <a:off x="5412368" y="1185384"/>
          <a:ext cx="758283" cy="35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 dirty="0" smtClean="0"/>
            <a:t>55%</a:t>
          </a:r>
          <a:endParaRPr lang="sma-NO" sz="1200" b="1" dirty="0"/>
        </a:p>
      </cdr:txBody>
    </cdr:sp>
  </cdr:relSizeAnchor>
  <cdr:relSizeAnchor xmlns:cdr="http://schemas.openxmlformats.org/drawingml/2006/chartDrawing">
    <cdr:from>
      <cdr:x>0.84707</cdr:x>
      <cdr:y>0.17146</cdr:y>
    </cdr:from>
    <cdr:to>
      <cdr:x>0.92289</cdr:x>
      <cdr:y>0.25254</cdr:y>
    </cdr:to>
    <cdr:sp macro="" textlink="">
      <cdr:nvSpPr>
        <cdr:cNvPr id="9" name="TekstSylinder 8"/>
        <cdr:cNvSpPr txBox="1"/>
      </cdr:nvSpPr>
      <cdr:spPr>
        <a:xfrm xmlns:a="http://schemas.openxmlformats.org/drawingml/2006/main">
          <a:off x="7475345" y="585748"/>
          <a:ext cx="66907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 dirty="0" smtClean="0"/>
            <a:t>89%</a:t>
          </a:r>
          <a:endParaRPr lang="sma-NO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ma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06198-AE19-485A-A533-8C576347AAC2}" type="datetimeFigureOut">
              <a:rPr lang="sma-NO" smtClean="0"/>
              <a:t>04.10.2019</a:t>
            </a:fld>
            <a:endParaRPr lang="sma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ma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26ECC-9EBB-4D79-9D57-F4AD6290BCC7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98174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ma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A861C-3531-4E09-A197-D8CE825BBF16}" type="datetimeFigureOut">
              <a:rPr lang="sma-NO" smtClean="0"/>
              <a:t>04.10.2019</a:t>
            </a:fld>
            <a:endParaRPr lang="sma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ma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sma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ma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F082-0B30-4311-99B9-0065803C8E1E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5017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Arbeider</a:t>
            </a:r>
            <a:r>
              <a:rPr lang="nb-NO" baseline="0" dirty="0" smtClean="0"/>
              <a:t> på Nasjonalt senter for samisk i opplæringen under Samisk høgskole, </a:t>
            </a:r>
            <a:r>
              <a:rPr lang="nb-NO" baseline="0" dirty="0" err="1" smtClean="0"/>
              <a:t>Saemien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lohkemejarnge</a:t>
            </a:r>
            <a:r>
              <a:rPr lang="nb-NO" baseline="0" dirty="0" smtClean="0"/>
              <a:t>, avd. Elgå.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Skal presentere min Masteroppgave fra 2018.</a:t>
            </a:r>
          </a:p>
          <a:p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I og med at vårt senter arbeider med lese- og skriveopplæring, så var det relevant å se på andrespråksopplæringa i sørsamisk.</a:t>
            </a:r>
          </a:p>
          <a:p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Jeg har også vært lærer i barne- og ungdomsskolen i flere år, samt prosjektleder for Sametingets språkmotiveringsprosjekt. Valget om å skrive om andrespråksopplæring var derfor «opplagt» for mitt vedkommende. Jeg ønsket å gjøre masteroppgaven så matnyttig som mulig for sørsamisk språkopplæring både i skolen og barnehagen.</a:t>
            </a:r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138838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10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89615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11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4292803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12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4270528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13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477239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14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658957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15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1720260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16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271529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17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118772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18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017120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19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19632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2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197541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20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849724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21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66201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3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42650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4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41346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5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92988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6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93105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7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227541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8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417755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ma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F082-0B30-4311-99B9-0065803C8E1E}" type="slidenum">
              <a:rPr lang="sma-NO" smtClean="0"/>
              <a:t>9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77602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B41B0DD6-1360-4862-A7A7-F2A404FFBA81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49F2-DF19-4D3C-87F2-A355D16BD6D0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EFCB-0B53-4C04-9B0C-43D236A9301A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nb-NO" smtClean="0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8E8F-3E17-4FB9-A815-908A7EAA6504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8913-2652-4BAC-88B1-089532F64AA0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B83A-EB0B-4943-BC2B-FEC8AA232CCE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3ADB-9A78-48DA-BE00-C8FF178893FE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C4C7-C1A8-485F-A30F-3559A4024A89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BC41-7DC2-4DAF-B3B4-F4C92E0DDD7C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4432-1C22-4C06-BF0A-5DDE2C6D9A30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5A3-D346-4337-9C65-FED6670171CC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E7B9-BC71-4759-94F7-D5206F6AE2A7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03DB-FB6E-41E5-A8FE-2961B6BB4A69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AB9-52B8-4598-8538-84C662262F14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594-030C-4D38-88B3-20E198555EEC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BF2A-868D-463B-B503-A8A034952AA5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4CE1-8C43-4AD6-B888-54DEAEBAA14C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9FB3B15-4B2C-4FF1-854D-A9386916855F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kanguovddas.no/sm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samas.no/se" TargetMode="External"/><Relationship Id="rId4" Type="http://schemas.openxmlformats.org/officeDocument/2006/relationships/hyperlink" Target="http://ovttas.no/sm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uturelearn.com/courses/understanding-language/0/steps/414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Å</a:t>
            </a:r>
            <a:r>
              <a:rPr lang="nb-NO" dirty="0" err="1" smtClean="0"/>
              <a:t>arjelsaemien</a:t>
            </a:r>
            <a:r>
              <a:rPr lang="nb-NO" dirty="0" smtClean="0"/>
              <a:t> </a:t>
            </a:r>
            <a:r>
              <a:rPr lang="nb-NO" dirty="0" err="1" smtClean="0"/>
              <a:t>mubpiengïeline</a:t>
            </a:r>
            <a:endParaRPr lang="sma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 - </a:t>
            </a:r>
            <a:r>
              <a:rPr lang="nb-NO" dirty="0" err="1" smtClean="0"/>
              <a:t>Baakoej</a:t>
            </a:r>
            <a:r>
              <a:rPr lang="nb-NO" dirty="0" smtClean="0"/>
              <a:t> </a:t>
            </a:r>
            <a:r>
              <a:rPr lang="nb-NO" dirty="0" err="1" smtClean="0"/>
              <a:t>minngiegietjieh</a:t>
            </a:r>
            <a:r>
              <a:rPr lang="nb-NO" dirty="0" smtClean="0"/>
              <a:t> </a:t>
            </a:r>
            <a:r>
              <a:rPr lang="nb-NO" dirty="0" err="1" smtClean="0"/>
              <a:t>geerve</a:t>
            </a:r>
            <a:r>
              <a:rPr lang="nb-NO" dirty="0" smtClean="0"/>
              <a:t>,</a:t>
            </a:r>
          </a:p>
          <a:p>
            <a:r>
              <a:rPr lang="nb-NO" dirty="0" err="1" smtClean="0"/>
              <a:t>Masterexamen</a:t>
            </a:r>
            <a:r>
              <a:rPr lang="nb-NO" dirty="0" smtClean="0"/>
              <a:t> 2018, Umeå universitet, </a:t>
            </a:r>
            <a:r>
              <a:rPr lang="nb-NO" dirty="0" err="1" smtClean="0"/>
              <a:t>Institutionen</a:t>
            </a:r>
            <a:r>
              <a:rPr lang="nb-NO" dirty="0" smtClean="0"/>
              <a:t> </a:t>
            </a:r>
            <a:r>
              <a:rPr lang="nb-NO" dirty="0" err="1" smtClean="0"/>
              <a:t>för</a:t>
            </a:r>
            <a:r>
              <a:rPr lang="nb-NO" dirty="0" smtClean="0"/>
              <a:t> språkstudier</a:t>
            </a:r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Goerehtimmien</a:t>
            </a:r>
            <a:r>
              <a:rPr lang="nb-NO" dirty="0" smtClean="0"/>
              <a:t> </a:t>
            </a:r>
            <a:r>
              <a:rPr lang="nb-NO" dirty="0" err="1" smtClean="0"/>
              <a:t>lïhtsegh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Referansedåehkie</a:t>
            </a:r>
            <a:r>
              <a:rPr lang="nb-NO" dirty="0" smtClean="0"/>
              <a:t>: 2</a:t>
            </a:r>
          </a:p>
          <a:p>
            <a:r>
              <a:rPr lang="nb-NO" dirty="0" err="1" smtClean="0"/>
              <a:t>Aaltere</a:t>
            </a:r>
            <a:r>
              <a:rPr lang="nb-NO" dirty="0" smtClean="0"/>
              <a:t>: </a:t>
            </a:r>
            <a:r>
              <a:rPr lang="nb-NO" dirty="0" err="1" smtClean="0"/>
              <a:t>bijjelen</a:t>
            </a:r>
            <a:r>
              <a:rPr lang="nb-NO" dirty="0" smtClean="0"/>
              <a:t> 60 </a:t>
            </a:r>
            <a:r>
              <a:rPr lang="nb-NO" dirty="0" err="1" smtClean="0"/>
              <a:t>jaepieh</a:t>
            </a:r>
            <a:endParaRPr lang="nb-NO" dirty="0" smtClean="0"/>
          </a:p>
          <a:p>
            <a:r>
              <a:rPr lang="nb-NO" dirty="0" smtClean="0"/>
              <a:t>G1-gïele: </a:t>
            </a:r>
            <a:r>
              <a:rPr lang="nb-NO" dirty="0" err="1" smtClean="0"/>
              <a:t>saemien</a:t>
            </a:r>
            <a:r>
              <a:rPr lang="nb-NO" dirty="0" smtClean="0"/>
              <a:t> </a:t>
            </a:r>
            <a:r>
              <a:rPr lang="nb-NO" dirty="0" err="1" smtClean="0"/>
              <a:t>aerpiegïeline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Goerehtimmiedåehkieh</a:t>
            </a:r>
            <a:r>
              <a:rPr lang="nb-NO" dirty="0" smtClean="0"/>
              <a:t> 1-3: n=9 (10) </a:t>
            </a:r>
            <a:r>
              <a:rPr lang="nb-NO" dirty="0" err="1" smtClean="0"/>
              <a:t>nöörjen</a:t>
            </a:r>
            <a:r>
              <a:rPr lang="nb-NO" dirty="0" smtClean="0"/>
              <a:t> </a:t>
            </a:r>
            <a:r>
              <a:rPr lang="nb-NO" dirty="0" err="1" smtClean="0"/>
              <a:t>jïh</a:t>
            </a:r>
            <a:r>
              <a:rPr lang="nb-NO" dirty="0" smtClean="0"/>
              <a:t> </a:t>
            </a:r>
            <a:r>
              <a:rPr lang="nb-NO" dirty="0" err="1" smtClean="0"/>
              <a:t>sveerjen</a:t>
            </a:r>
            <a:r>
              <a:rPr lang="nb-NO" dirty="0" smtClean="0"/>
              <a:t> </a:t>
            </a:r>
            <a:r>
              <a:rPr lang="nb-NO" dirty="0" err="1" smtClean="0"/>
              <a:t>raedteste</a:t>
            </a:r>
            <a:endParaRPr lang="nb-NO" dirty="0" smtClean="0"/>
          </a:p>
          <a:p>
            <a:r>
              <a:rPr lang="nb-NO" dirty="0" err="1" smtClean="0"/>
              <a:t>Aaltere</a:t>
            </a:r>
            <a:r>
              <a:rPr lang="nb-NO" dirty="0" smtClean="0"/>
              <a:t>: 18-60 </a:t>
            </a:r>
            <a:r>
              <a:rPr lang="nb-NO" dirty="0" err="1" smtClean="0"/>
              <a:t>jaepiej</a:t>
            </a:r>
            <a:r>
              <a:rPr lang="nb-NO" dirty="0" smtClean="0"/>
              <a:t> </a:t>
            </a:r>
            <a:r>
              <a:rPr lang="nb-NO" dirty="0" err="1" smtClean="0"/>
              <a:t>gaskem</a:t>
            </a:r>
            <a:r>
              <a:rPr lang="nb-NO" dirty="0" smtClean="0"/>
              <a:t> (</a:t>
            </a:r>
            <a:r>
              <a:rPr lang="nb-NO" dirty="0" err="1" smtClean="0"/>
              <a:t>bijjelen</a:t>
            </a:r>
            <a:r>
              <a:rPr lang="nb-NO" dirty="0" smtClean="0"/>
              <a:t> 60 </a:t>
            </a:r>
            <a:r>
              <a:rPr lang="nb-NO" dirty="0" err="1" smtClean="0"/>
              <a:t>jaepieh</a:t>
            </a:r>
            <a:r>
              <a:rPr lang="nb-NO" dirty="0" smtClean="0"/>
              <a:t>)</a:t>
            </a:r>
          </a:p>
          <a:p>
            <a:r>
              <a:rPr lang="nb-NO" dirty="0" smtClean="0"/>
              <a:t>G1-gïele: </a:t>
            </a:r>
            <a:r>
              <a:rPr lang="nb-NO" dirty="0" err="1" smtClean="0"/>
              <a:t>daaroen</a:t>
            </a:r>
            <a:r>
              <a:rPr lang="nb-NO" dirty="0" smtClean="0"/>
              <a:t> (</a:t>
            </a:r>
            <a:r>
              <a:rPr lang="nb-NO" dirty="0" err="1" smtClean="0"/>
              <a:t>N+Sv</a:t>
            </a:r>
            <a:r>
              <a:rPr lang="nb-NO" dirty="0" smtClean="0"/>
              <a:t>)</a:t>
            </a:r>
          </a:p>
          <a:p>
            <a:r>
              <a:rPr lang="nb-NO" dirty="0" smtClean="0"/>
              <a:t>G2-gïele: </a:t>
            </a:r>
            <a:r>
              <a:rPr lang="nb-NO" dirty="0" err="1" smtClean="0"/>
              <a:t>saemien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Goerehtimmien</a:t>
            </a:r>
            <a:r>
              <a:rPr lang="nb-NO" dirty="0" smtClean="0"/>
              <a:t> </a:t>
            </a:r>
            <a:r>
              <a:rPr lang="nb-NO" dirty="0" err="1" smtClean="0"/>
              <a:t>lïhtsegh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Goerehtimmiedåehkie</a:t>
            </a:r>
            <a:r>
              <a:rPr lang="nb-NO" dirty="0" smtClean="0"/>
              <a:t> 1 (GD 1) : n=3</a:t>
            </a:r>
          </a:p>
          <a:p>
            <a:pPr lvl="1"/>
            <a:r>
              <a:rPr lang="nb-NO" dirty="0" err="1" smtClean="0"/>
              <a:t>Saemien</a:t>
            </a:r>
            <a:r>
              <a:rPr lang="nb-NO" dirty="0"/>
              <a:t> </a:t>
            </a:r>
            <a:r>
              <a:rPr lang="nb-NO" dirty="0" smtClean="0"/>
              <a:t>10-13 </a:t>
            </a:r>
            <a:r>
              <a:rPr lang="nb-NO" dirty="0" err="1" smtClean="0"/>
              <a:t>jaepieh</a:t>
            </a:r>
            <a:r>
              <a:rPr lang="nb-NO" dirty="0" smtClean="0"/>
              <a:t> </a:t>
            </a:r>
            <a:r>
              <a:rPr lang="nb-NO" dirty="0" err="1" smtClean="0"/>
              <a:t>lohkeme</a:t>
            </a:r>
            <a:r>
              <a:rPr lang="nb-NO" dirty="0" smtClean="0"/>
              <a:t>, </a:t>
            </a:r>
            <a:r>
              <a:rPr lang="nb-NO" dirty="0" err="1" smtClean="0"/>
              <a:t>aaj</a:t>
            </a:r>
            <a:r>
              <a:rPr lang="nb-NO" dirty="0" smtClean="0"/>
              <a:t> </a:t>
            </a:r>
            <a:r>
              <a:rPr lang="nb-NO" dirty="0" err="1" smtClean="0"/>
              <a:t>ööhpehtimmiegïeline</a:t>
            </a:r>
            <a:r>
              <a:rPr lang="nb-NO" dirty="0" smtClean="0"/>
              <a:t> </a:t>
            </a:r>
            <a:r>
              <a:rPr lang="nb-NO" dirty="0" err="1" smtClean="0"/>
              <a:t>måed</a:t>
            </a:r>
            <a:r>
              <a:rPr lang="nb-NO" dirty="0" err="1" smtClean="0">
                <a:solidFill>
                  <a:schemeClr val="tx1"/>
                </a:solidFill>
              </a:rPr>
              <a:t>tine</a:t>
            </a:r>
            <a:r>
              <a:rPr lang="nb-NO" dirty="0" smtClean="0"/>
              <a:t> </a:t>
            </a:r>
            <a:r>
              <a:rPr lang="nb-NO" dirty="0" err="1" smtClean="0"/>
              <a:t>faagine</a:t>
            </a:r>
            <a:endParaRPr lang="nb-NO" dirty="0" smtClean="0"/>
          </a:p>
          <a:p>
            <a:pPr lvl="1"/>
            <a:endParaRPr lang="nb-NO" dirty="0" smtClean="0"/>
          </a:p>
          <a:p>
            <a:r>
              <a:rPr lang="nb-NO" dirty="0" err="1" smtClean="0"/>
              <a:t>Goerehtimmiedåehkie</a:t>
            </a:r>
            <a:r>
              <a:rPr lang="nb-NO" dirty="0" smtClean="0"/>
              <a:t> 2 (GD 2): n=5</a:t>
            </a:r>
          </a:p>
          <a:p>
            <a:pPr lvl="1"/>
            <a:r>
              <a:rPr lang="nb-NO" dirty="0" err="1" smtClean="0"/>
              <a:t>Saemien</a:t>
            </a:r>
            <a:r>
              <a:rPr lang="nb-NO" dirty="0" smtClean="0"/>
              <a:t> 8-13 </a:t>
            </a:r>
            <a:r>
              <a:rPr lang="nb-NO" dirty="0" err="1" smtClean="0"/>
              <a:t>jaepieh</a:t>
            </a:r>
            <a:r>
              <a:rPr lang="nb-NO" dirty="0" smtClean="0"/>
              <a:t> </a:t>
            </a:r>
            <a:r>
              <a:rPr lang="nb-NO" dirty="0" err="1" smtClean="0"/>
              <a:t>lohkeme</a:t>
            </a:r>
            <a:r>
              <a:rPr lang="nb-NO" dirty="0" smtClean="0"/>
              <a:t>, </a:t>
            </a:r>
            <a:r>
              <a:rPr lang="nb-NO" dirty="0" err="1" smtClean="0"/>
              <a:t>faagine</a:t>
            </a:r>
            <a:endParaRPr lang="nb-NO" dirty="0" smtClean="0"/>
          </a:p>
          <a:p>
            <a:pPr lvl="1"/>
            <a:endParaRPr lang="nb-NO" dirty="0" smtClean="0"/>
          </a:p>
          <a:p>
            <a:r>
              <a:rPr lang="nb-NO" dirty="0" err="1" smtClean="0"/>
              <a:t>Goerehtimmiedåehkie</a:t>
            </a:r>
            <a:r>
              <a:rPr lang="nb-NO" dirty="0" smtClean="0"/>
              <a:t> 3 (GD 3): n=1</a:t>
            </a:r>
          </a:p>
          <a:p>
            <a:pPr lvl="1"/>
            <a:r>
              <a:rPr lang="nb-NO" dirty="0" err="1" smtClean="0"/>
              <a:t>Saemien</a:t>
            </a:r>
            <a:r>
              <a:rPr lang="nb-NO" dirty="0" smtClean="0"/>
              <a:t> </a:t>
            </a:r>
            <a:r>
              <a:rPr lang="nb-NO" dirty="0" err="1" smtClean="0"/>
              <a:t>unnebe</a:t>
            </a:r>
            <a:r>
              <a:rPr lang="nb-NO" dirty="0" smtClean="0"/>
              <a:t> </a:t>
            </a:r>
            <a:r>
              <a:rPr lang="nb-NO" dirty="0" err="1" smtClean="0"/>
              <a:t>goh</a:t>
            </a:r>
            <a:r>
              <a:rPr lang="nb-NO" dirty="0" smtClean="0"/>
              <a:t> 5 </a:t>
            </a:r>
            <a:r>
              <a:rPr lang="nb-NO" dirty="0" err="1" smtClean="0"/>
              <a:t>jaepieh</a:t>
            </a:r>
            <a:r>
              <a:rPr lang="nb-NO" dirty="0" smtClean="0"/>
              <a:t> </a:t>
            </a:r>
            <a:r>
              <a:rPr lang="nb-NO" dirty="0" err="1" smtClean="0"/>
              <a:t>lohkeme</a:t>
            </a:r>
            <a:r>
              <a:rPr lang="nb-NO" dirty="0" smtClean="0"/>
              <a:t>, </a:t>
            </a:r>
            <a:r>
              <a:rPr lang="nb-NO" dirty="0" err="1" smtClean="0"/>
              <a:t>faagine</a:t>
            </a:r>
            <a:endParaRPr lang="nb-NO" dirty="0" smtClean="0"/>
          </a:p>
          <a:p>
            <a:pPr marL="0" indent="0">
              <a:buNone/>
            </a:pPr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Lïerehtimmie</a:t>
            </a:r>
            <a:r>
              <a:rPr lang="nb-NO" dirty="0" smtClean="0"/>
              <a:t> 1 </a:t>
            </a:r>
            <a:r>
              <a:rPr lang="nb-NO" dirty="0" err="1" smtClean="0"/>
              <a:t>Clozetest</a:t>
            </a:r>
            <a:endParaRPr lang="sma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7407" y="2613671"/>
            <a:ext cx="6261422" cy="337837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090247" y="2613671"/>
            <a:ext cx="3402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17 direkte </a:t>
            </a:r>
            <a:r>
              <a:rPr lang="nb-NO" dirty="0" err="1"/>
              <a:t>objeekth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(19 </a:t>
            </a:r>
            <a:r>
              <a:rPr lang="nb-NO" dirty="0" err="1"/>
              <a:t>subjeekth</a:t>
            </a:r>
            <a:r>
              <a:rPr lang="nb-NO" dirty="0"/>
              <a:t> – </a:t>
            </a:r>
            <a:r>
              <a:rPr lang="nb-NO" dirty="0" err="1" smtClean="0"/>
              <a:t>verbaalh</a:t>
            </a:r>
            <a:r>
              <a:rPr lang="nb-NO" dirty="0" smtClean="0"/>
              <a:t>)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18 </a:t>
            </a:r>
            <a:r>
              <a:rPr lang="nb-NO" dirty="0" err="1" smtClean="0"/>
              <a:t>distraktovrh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 smtClean="0"/>
              <a:t>[</a:t>
            </a:r>
            <a:r>
              <a:rPr lang="nb-NO" dirty="0" err="1" smtClean="0">
                <a:solidFill>
                  <a:srgbClr val="0070C0"/>
                </a:solidFill>
              </a:rPr>
              <a:t>tjaetsieh</a:t>
            </a:r>
            <a:r>
              <a:rPr lang="nb-NO" dirty="0" smtClean="0">
                <a:solidFill>
                  <a:srgbClr val="0070C0"/>
                </a:solidFill>
              </a:rPr>
              <a:t>, </a:t>
            </a:r>
            <a:r>
              <a:rPr lang="nb-NO" dirty="0" err="1" smtClean="0">
                <a:solidFill>
                  <a:srgbClr val="0070C0"/>
                </a:solidFill>
              </a:rPr>
              <a:t>tjaetsie</a:t>
            </a:r>
            <a:r>
              <a:rPr lang="nb-NO" dirty="0" smtClean="0">
                <a:solidFill>
                  <a:srgbClr val="0070C0"/>
                </a:solidFill>
              </a:rPr>
              <a:t>, </a:t>
            </a:r>
            <a:r>
              <a:rPr lang="nb-NO" dirty="0" err="1" smtClean="0"/>
              <a:t>tjaetsiem</a:t>
            </a:r>
            <a:r>
              <a:rPr lang="nb-NO" dirty="0" smtClean="0"/>
              <a:t>, </a:t>
            </a:r>
            <a:r>
              <a:rPr lang="nb-NO" dirty="0" err="1" smtClean="0">
                <a:solidFill>
                  <a:srgbClr val="0070C0"/>
                </a:solidFill>
              </a:rPr>
              <a:t>tjaatsan</a:t>
            </a:r>
            <a:r>
              <a:rPr lang="nb-NO" dirty="0" smtClean="0"/>
              <a:t>]</a:t>
            </a:r>
          </a:p>
          <a:p>
            <a:endParaRPr lang="nb-NO" dirty="0"/>
          </a:p>
          <a:p>
            <a:r>
              <a:rPr lang="nb-NO" dirty="0" smtClean="0"/>
              <a:t>[</a:t>
            </a:r>
            <a:r>
              <a:rPr lang="nb-NO" dirty="0" err="1" smtClean="0"/>
              <a:t>bæhtose</a:t>
            </a:r>
            <a:r>
              <a:rPr lang="nb-NO" dirty="0" smtClean="0"/>
              <a:t>, </a:t>
            </a:r>
            <a:r>
              <a:rPr lang="nb-NO" dirty="0" err="1" smtClean="0">
                <a:solidFill>
                  <a:srgbClr val="0070C0"/>
                </a:solidFill>
              </a:rPr>
              <a:t>bæhtoe</a:t>
            </a:r>
            <a:r>
              <a:rPr lang="nb-NO" dirty="0" smtClean="0">
                <a:solidFill>
                  <a:srgbClr val="0070C0"/>
                </a:solidFill>
              </a:rPr>
              <a:t>, </a:t>
            </a:r>
            <a:r>
              <a:rPr lang="nb-NO" dirty="0" err="1" smtClean="0">
                <a:solidFill>
                  <a:srgbClr val="0070C0"/>
                </a:solidFill>
              </a:rPr>
              <a:t>bæhtoem</a:t>
            </a:r>
            <a:r>
              <a:rPr lang="nb-NO" dirty="0" smtClean="0">
                <a:solidFill>
                  <a:srgbClr val="0070C0"/>
                </a:solidFill>
              </a:rPr>
              <a:t>, </a:t>
            </a:r>
            <a:r>
              <a:rPr lang="nb-NO" dirty="0" err="1" smtClean="0">
                <a:solidFill>
                  <a:srgbClr val="0070C0"/>
                </a:solidFill>
              </a:rPr>
              <a:t>bæhtoeh</a:t>
            </a:r>
            <a:r>
              <a:rPr lang="nb-NO" dirty="0" smtClean="0"/>
              <a:t>]</a:t>
            </a:r>
            <a:endParaRPr lang="sma-NO" dirty="0"/>
          </a:p>
          <a:p>
            <a:endParaRPr lang="sma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Lïerehtimmie</a:t>
            </a:r>
            <a:r>
              <a:rPr lang="nb-NO" dirty="0" smtClean="0"/>
              <a:t> 2 </a:t>
            </a:r>
            <a:r>
              <a:rPr lang="nb-NO" dirty="0" err="1" smtClean="0"/>
              <a:t>Produksjovnelïerehtimmie</a:t>
            </a:r>
            <a:endParaRPr lang="sma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7316" y="2558562"/>
            <a:ext cx="6141979" cy="345299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123771" y="3560838"/>
            <a:ext cx="5585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(</a:t>
            </a:r>
            <a:r>
              <a:rPr lang="nb-NO" sz="1400" dirty="0" err="1" smtClean="0"/>
              <a:t>Minngemes</a:t>
            </a:r>
            <a:r>
              <a:rPr lang="nb-NO" sz="1400" dirty="0" smtClean="0"/>
              <a:t> </a:t>
            </a:r>
            <a:r>
              <a:rPr lang="nb-NO" sz="1400" dirty="0" err="1"/>
              <a:t>våhkoen</a:t>
            </a:r>
            <a:r>
              <a:rPr lang="nb-NO" sz="1400" dirty="0"/>
              <a:t> </a:t>
            </a:r>
            <a:r>
              <a:rPr lang="nb-NO" sz="1400" dirty="0" err="1"/>
              <a:t>månnoeh</a:t>
            </a:r>
            <a:r>
              <a:rPr lang="nb-NO" sz="1400" dirty="0"/>
              <a:t> </a:t>
            </a:r>
            <a:r>
              <a:rPr lang="nb-NO" sz="1400" dirty="0" err="1"/>
              <a:t>Læjsah</a:t>
            </a:r>
            <a:r>
              <a:rPr lang="nb-NO" sz="1400" dirty="0"/>
              <a:t> </a:t>
            </a:r>
            <a:r>
              <a:rPr lang="nb-NO" sz="1400" dirty="0" err="1"/>
              <a:t>staarese</a:t>
            </a:r>
            <a:r>
              <a:rPr lang="nb-NO" sz="1400" dirty="0"/>
              <a:t> </a:t>
            </a:r>
            <a:r>
              <a:rPr lang="nb-NO" sz="1400" dirty="0" err="1"/>
              <a:t>vöölkimen</a:t>
            </a:r>
            <a:r>
              <a:rPr lang="nb-NO" sz="1400" dirty="0" smtClean="0"/>
              <a:t>.)</a:t>
            </a:r>
            <a:endParaRPr lang="sma-NO" sz="1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123771" y="5125915"/>
            <a:ext cx="444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Jååktan</a:t>
            </a:r>
            <a:r>
              <a:rPr lang="nb-NO" sz="1400" dirty="0"/>
              <a:t> </a:t>
            </a:r>
            <a:r>
              <a:rPr lang="nb-NO" sz="1400" dirty="0" err="1"/>
              <a:t>aehtjie</a:t>
            </a:r>
            <a:r>
              <a:rPr lang="nb-NO" sz="1400" dirty="0"/>
              <a:t> </a:t>
            </a:r>
            <a:r>
              <a:rPr lang="nb-NO" sz="1400" dirty="0" err="1"/>
              <a:t>tjoevtenjidie</a:t>
            </a:r>
            <a:r>
              <a:rPr lang="nb-NO" sz="1400" dirty="0"/>
              <a:t> </a:t>
            </a:r>
            <a:r>
              <a:rPr lang="nb-NO" sz="1400" dirty="0" err="1"/>
              <a:t>Piereste</a:t>
            </a:r>
            <a:r>
              <a:rPr lang="nb-NO" sz="1400" dirty="0"/>
              <a:t> </a:t>
            </a:r>
            <a:r>
              <a:rPr lang="nb-NO" sz="1400" dirty="0" err="1"/>
              <a:t>åadtjoeji</a:t>
            </a:r>
            <a:r>
              <a:rPr lang="nb-NO" sz="1400" dirty="0"/>
              <a:t>.</a:t>
            </a:r>
            <a:endParaRPr lang="sma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154954" y="2690446"/>
            <a:ext cx="282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11 </a:t>
            </a:r>
            <a:r>
              <a:rPr lang="nb-NO" dirty="0" err="1" smtClean="0"/>
              <a:t>lïerehtimmieh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10 direkte </a:t>
            </a:r>
            <a:r>
              <a:rPr lang="nb-NO" dirty="0" err="1" smtClean="0"/>
              <a:t>objeekth</a:t>
            </a:r>
            <a:endParaRPr lang="sma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734321" y="4756583"/>
            <a:ext cx="69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=&gt;</a:t>
            </a:r>
            <a:endParaRPr lang="sma-NO" sz="2400" b="1" dirty="0"/>
          </a:p>
        </p:txBody>
      </p:sp>
    </p:spTree>
    <p:extLst>
      <p:ext uri="{BB962C8B-B14F-4D97-AF65-F5344CB8AC3E}">
        <p14:creationId xmlns:p14="http://schemas.microsoft.com/office/powerpoint/2010/main" val="38329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Goerehtimmien</a:t>
            </a:r>
            <a:r>
              <a:rPr lang="nb-NO" dirty="0" smtClean="0"/>
              <a:t> </a:t>
            </a:r>
            <a:r>
              <a:rPr lang="nb-NO" dirty="0" err="1" smtClean="0"/>
              <a:t>illeldahkh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Direkte </a:t>
            </a:r>
            <a:r>
              <a:rPr lang="nb-NO" dirty="0" err="1" smtClean="0"/>
              <a:t>objeekth</a:t>
            </a:r>
            <a:r>
              <a:rPr lang="nb-NO" dirty="0" smtClean="0"/>
              <a:t> </a:t>
            </a:r>
            <a:r>
              <a:rPr lang="nb-NO" dirty="0" err="1" smtClean="0"/>
              <a:t>mïerhkesjidh</a:t>
            </a:r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Direkte </a:t>
            </a:r>
            <a:r>
              <a:rPr lang="nb-NO" dirty="0" err="1" smtClean="0"/>
              <a:t>objeekth</a:t>
            </a:r>
            <a:r>
              <a:rPr lang="nb-NO" dirty="0" smtClean="0"/>
              <a:t> </a:t>
            </a:r>
            <a:r>
              <a:rPr lang="nb-NO" dirty="0" err="1" smtClean="0"/>
              <a:t>mïerhkesjidh</a:t>
            </a:r>
            <a:endParaRPr lang="sma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AF81B8F5-0F4C-49B4-9838-BCF644E8F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928316"/>
              </p:ext>
            </p:extLst>
          </p:nvPr>
        </p:nvGraphicFramePr>
        <p:xfrm>
          <a:off x="1155700" y="2417572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30902" y="5833872"/>
            <a:ext cx="987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Diagramme</a:t>
            </a:r>
            <a:r>
              <a:rPr lang="nb-NO" sz="1200" dirty="0"/>
              <a:t> 4.1. </a:t>
            </a:r>
            <a:r>
              <a:rPr lang="nb-NO" sz="1200" dirty="0" err="1"/>
              <a:t>Diagrammebïhkedimmie</a:t>
            </a:r>
            <a:r>
              <a:rPr lang="nb-NO" sz="1200" dirty="0"/>
              <a:t>: GD = </a:t>
            </a:r>
            <a:r>
              <a:rPr lang="nb-NO" sz="1200" dirty="0" err="1"/>
              <a:t>Goerehtimmiedåehkieh</a:t>
            </a:r>
            <a:r>
              <a:rPr lang="nb-NO" sz="1200" dirty="0"/>
              <a:t> 1-3; (n=9/7) = </a:t>
            </a:r>
            <a:r>
              <a:rPr lang="nb-NO" sz="1200" dirty="0" err="1"/>
              <a:t>Lïerehtimmie</a:t>
            </a:r>
            <a:r>
              <a:rPr lang="nb-NO" sz="1200" dirty="0"/>
              <a:t> 1 </a:t>
            </a:r>
            <a:r>
              <a:rPr lang="nb-NO" sz="1200" dirty="0" err="1"/>
              <a:t>uktsie</a:t>
            </a:r>
            <a:r>
              <a:rPr lang="nb-NO" sz="1200" dirty="0"/>
              <a:t> </a:t>
            </a:r>
            <a:r>
              <a:rPr lang="nb-NO" sz="1200" dirty="0" err="1"/>
              <a:t>lïhtsegh</a:t>
            </a:r>
            <a:r>
              <a:rPr lang="nb-NO" sz="1200" dirty="0"/>
              <a:t> </a:t>
            </a:r>
            <a:r>
              <a:rPr lang="nb-NO" sz="1200" dirty="0" err="1"/>
              <a:t>jïh</a:t>
            </a:r>
            <a:r>
              <a:rPr lang="nb-NO" sz="1200" dirty="0"/>
              <a:t> </a:t>
            </a:r>
            <a:r>
              <a:rPr lang="nb-NO" sz="1200" dirty="0" err="1"/>
              <a:t>Lïerehtimmie</a:t>
            </a:r>
            <a:r>
              <a:rPr lang="nb-NO" sz="1200" dirty="0"/>
              <a:t> 2 </a:t>
            </a:r>
            <a:r>
              <a:rPr lang="nb-NO" sz="1200" dirty="0" err="1"/>
              <a:t>tjïjhtje</a:t>
            </a:r>
            <a:r>
              <a:rPr lang="nb-NO" sz="1200" dirty="0"/>
              <a:t> </a:t>
            </a:r>
            <a:r>
              <a:rPr lang="nb-NO" sz="1200" dirty="0" err="1"/>
              <a:t>lïhtsegh</a:t>
            </a:r>
            <a:r>
              <a:rPr lang="nb-NO" sz="1200" dirty="0"/>
              <a:t>; RD = </a:t>
            </a:r>
            <a:r>
              <a:rPr lang="nb-NO" sz="1200" dirty="0" err="1" smtClean="0"/>
              <a:t>referansedåehkie</a:t>
            </a:r>
            <a:endParaRPr lang="sma-NO" sz="12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Direkte </a:t>
            </a:r>
            <a:r>
              <a:rPr lang="nb-NO" dirty="0" err="1" smtClean="0"/>
              <a:t>objeekth</a:t>
            </a:r>
            <a:r>
              <a:rPr lang="nb-NO" dirty="0" smtClean="0"/>
              <a:t> </a:t>
            </a:r>
            <a:r>
              <a:rPr lang="nb-NO" dirty="0" err="1" smtClean="0"/>
              <a:t>mïerhkesjidh</a:t>
            </a:r>
            <a:endParaRPr lang="sma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163148"/>
              </p:ext>
            </p:extLst>
          </p:nvPr>
        </p:nvGraphicFramePr>
        <p:xfrm>
          <a:off x="1155700" y="2369325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557784" y="5785625"/>
            <a:ext cx="1060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Diagramme</a:t>
            </a:r>
            <a:r>
              <a:rPr lang="nb-NO" sz="1200" dirty="0"/>
              <a:t> 4.2. </a:t>
            </a:r>
            <a:r>
              <a:rPr lang="nb-NO" sz="1200" dirty="0" err="1"/>
              <a:t>Diagrammebïhkedimmie</a:t>
            </a:r>
            <a:r>
              <a:rPr lang="nb-NO" sz="1200" dirty="0"/>
              <a:t>: GD = </a:t>
            </a:r>
            <a:r>
              <a:rPr lang="nb-NO" sz="1200" dirty="0" err="1"/>
              <a:t>Goerehtimmiedåehkie</a:t>
            </a:r>
            <a:r>
              <a:rPr lang="nb-NO" sz="1200" dirty="0"/>
              <a:t>; RD = </a:t>
            </a:r>
            <a:r>
              <a:rPr lang="nb-NO" sz="1200" dirty="0" err="1"/>
              <a:t>referansedåehkie</a:t>
            </a:r>
            <a:r>
              <a:rPr lang="nb-NO" sz="1200" dirty="0"/>
              <a:t>; Direkte </a:t>
            </a:r>
            <a:r>
              <a:rPr lang="nb-NO" sz="1200" dirty="0" err="1"/>
              <a:t>objeekte</a:t>
            </a:r>
            <a:r>
              <a:rPr lang="nb-NO" sz="1200" dirty="0"/>
              <a:t> 1 = </a:t>
            </a:r>
            <a:r>
              <a:rPr lang="nb-NO" sz="1200" dirty="0" err="1"/>
              <a:t>voestes</a:t>
            </a:r>
            <a:r>
              <a:rPr lang="nb-NO" sz="1200" dirty="0"/>
              <a:t> </a:t>
            </a:r>
            <a:r>
              <a:rPr lang="nb-NO" sz="1200" dirty="0" err="1"/>
              <a:t>lïerehtimmesne</a:t>
            </a:r>
            <a:r>
              <a:rPr lang="nb-NO" sz="1200" dirty="0"/>
              <a:t>; Direkte </a:t>
            </a:r>
            <a:r>
              <a:rPr lang="nb-NO" sz="1200" dirty="0" err="1"/>
              <a:t>objeekte</a:t>
            </a:r>
            <a:r>
              <a:rPr lang="nb-NO" sz="1200" dirty="0"/>
              <a:t> 2 = </a:t>
            </a:r>
            <a:r>
              <a:rPr lang="nb-NO" sz="1200" dirty="0" err="1"/>
              <a:t>mubpene</a:t>
            </a:r>
            <a:r>
              <a:rPr lang="nb-NO" sz="1200" dirty="0"/>
              <a:t> </a:t>
            </a:r>
            <a:r>
              <a:rPr lang="nb-NO" sz="1200" dirty="0" err="1" smtClean="0"/>
              <a:t>lïerehtimmesne</a:t>
            </a:r>
            <a:endParaRPr lang="sma-NO" sz="12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491740" y="3133492"/>
            <a:ext cx="791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77%</a:t>
            </a:r>
            <a:endParaRPr lang="sma-NO" sz="1200" b="1" dirty="0"/>
          </a:p>
        </p:txBody>
      </p:sp>
    </p:spTree>
    <p:extLst>
      <p:ext uri="{BB962C8B-B14F-4D97-AF65-F5344CB8AC3E}">
        <p14:creationId xmlns:p14="http://schemas.microsoft.com/office/powerpoint/2010/main" val="38338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Direkte </a:t>
            </a:r>
            <a:r>
              <a:rPr lang="nb-NO" dirty="0" err="1"/>
              <a:t>objeekth</a:t>
            </a:r>
            <a:r>
              <a:rPr lang="nb-NO" dirty="0"/>
              <a:t> </a:t>
            </a:r>
            <a:r>
              <a:rPr lang="nb-NO" dirty="0" err="1"/>
              <a:t>mïerhkesjidh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sma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0" y="1847669"/>
            <a:ext cx="5570034" cy="4376951"/>
          </a:xfrm>
          <a:prstGeom prst="rect">
            <a:avLst/>
          </a:prstGeo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Elin Fjellheim, </a:t>
            </a:r>
            <a:r>
              <a:rPr lang="en-US" dirty="0" err="1" smtClean="0"/>
              <a:t>Leevangke</a:t>
            </a:r>
            <a:r>
              <a:rPr lang="en-US" dirty="0" smtClean="0"/>
              <a:t>/</a:t>
            </a:r>
            <a:r>
              <a:rPr lang="en-US" dirty="0" err="1" smtClean="0"/>
              <a:t>Lievenge</a:t>
            </a:r>
            <a:r>
              <a:rPr lang="en-US" dirty="0" smtClean="0"/>
              <a:t>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Variasjovnegamta</a:t>
            </a:r>
            <a:endParaRPr lang="sma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4" y="2701925"/>
            <a:ext cx="8543925" cy="3219450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Åarjelsaemien</a:t>
            </a:r>
            <a:r>
              <a:rPr lang="nb-NO" dirty="0"/>
              <a:t> </a:t>
            </a:r>
            <a:r>
              <a:rPr lang="nb-NO" dirty="0" err="1"/>
              <a:t>mubpiengïeline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Konklusjovnh</a:t>
            </a:r>
            <a:endParaRPr lang="nb-NO" dirty="0" smtClean="0"/>
          </a:p>
          <a:p>
            <a:r>
              <a:rPr lang="sma-NO" dirty="0" smtClean="0"/>
              <a:t>G2-lïerijh </a:t>
            </a:r>
            <a:r>
              <a:rPr lang="sma-NO" dirty="0"/>
              <a:t>objeekti kasush </a:t>
            </a:r>
            <a:r>
              <a:rPr lang="sma-NO" dirty="0" smtClean="0"/>
              <a:t>haalvah, 69% (bijjelen 50%)</a:t>
            </a:r>
          </a:p>
          <a:p>
            <a:r>
              <a:rPr lang="sma-NO" dirty="0" smtClean="0"/>
              <a:t>Daaroengïele </a:t>
            </a:r>
            <a:r>
              <a:rPr lang="sma-NO" dirty="0"/>
              <a:t>saemiengïelem </a:t>
            </a:r>
            <a:r>
              <a:rPr lang="sma-NO" dirty="0" smtClean="0"/>
              <a:t>tsavtsa. G2-lïerijh åajaldehtin objeekth mïerhkesjidh (gosse båajhtoeh: ~nominatijvh nuhtjin)</a:t>
            </a:r>
          </a:p>
          <a:p>
            <a:r>
              <a:rPr lang="sma-NO" dirty="0"/>
              <a:t>Eah badth </a:t>
            </a:r>
            <a:r>
              <a:rPr lang="sma-NO" dirty="0" smtClean="0"/>
              <a:t>G2-lïerijh referansedåehkien </a:t>
            </a:r>
            <a:r>
              <a:rPr lang="sma-NO" dirty="0"/>
              <a:t>(89%)/G1-daltese</a:t>
            </a:r>
            <a:r>
              <a:rPr lang="sma-NO" dirty="0">
                <a:solidFill>
                  <a:schemeClr val="tx1"/>
                </a:solidFill>
              </a:rPr>
              <a:t>m</a:t>
            </a:r>
            <a:r>
              <a:rPr lang="sma-NO" dirty="0"/>
              <a:t> jaksh </a:t>
            </a:r>
            <a:r>
              <a:rPr lang="sma-NO" dirty="0" smtClean="0"/>
              <a:t>(&gt;= </a:t>
            </a:r>
            <a:r>
              <a:rPr lang="sma-NO" dirty="0"/>
              <a:t>90</a:t>
            </a:r>
            <a:r>
              <a:rPr lang="sma-NO" dirty="0" smtClean="0"/>
              <a:t>%)</a:t>
            </a:r>
          </a:p>
          <a:p>
            <a:r>
              <a:rPr lang="nb-NO" dirty="0" err="1" smtClean="0"/>
              <a:t>Såemies</a:t>
            </a:r>
            <a:r>
              <a:rPr lang="nb-NO" dirty="0" smtClean="0"/>
              <a:t> G2-lïerijh </a:t>
            </a:r>
            <a:r>
              <a:rPr lang="nb-NO" dirty="0" err="1" smtClean="0"/>
              <a:t>mahte</a:t>
            </a:r>
            <a:r>
              <a:rPr lang="nb-NO" dirty="0" smtClean="0"/>
              <a:t> G1-daltesem </a:t>
            </a:r>
            <a:r>
              <a:rPr lang="nb-NO" dirty="0" err="1" smtClean="0"/>
              <a:t>jakseme</a:t>
            </a:r>
            <a:r>
              <a:rPr lang="nb-NO" dirty="0" smtClean="0"/>
              <a:t>, </a:t>
            </a:r>
            <a:r>
              <a:rPr lang="nb-NO" dirty="0" err="1" smtClean="0"/>
              <a:t>jalhts</a:t>
            </a:r>
            <a:r>
              <a:rPr lang="nb-NO" dirty="0" smtClean="0"/>
              <a:t> </a:t>
            </a:r>
            <a:r>
              <a:rPr lang="nb-NO" dirty="0" err="1" smtClean="0"/>
              <a:t>eah</a:t>
            </a:r>
            <a:r>
              <a:rPr lang="nb-NO" dirty="0" smtClean="0"/>
              <a:t> </a:t>
            </a:r>
            <a:r>
              <a:rPr lang="nb-NO" dirty="0" err="1" smtClean="0"/>
              <a:t>leah</a:t>
            </a:r>
            <a:r>
              <a:rPr lang="nb-NO" dirty="0" smtClean="0"/>
              <a:t> </a:t>
            </a:r>
            <a:r>
              <a:rPr lang="nb-NO" dirty="0" err="1" smtClean="0"/>
              <a:t>seamma</a:t>
            </a:r>
            <a:r>
              <a:rPr lang="nb-NO" dirty="0" smtClean="0"/>
              <a:t> stinkes </a:t>
            </a:r>
            <a:r>
              <a:rPr lang="nb-NO" dirty="0" err="1" smtClean="0"/>
              <a:t>jïh</a:t>
            </a:r>
            <a:r>
              <a:rPr lang="nb-NO" dirty="0" smtClean="0"/>
              <a:t> </a:t>
            </a:r>
            <a:r>
              <a:rPr lang="nb-NO" dirty="0" err="1" smtClean="0"/>
              <a:t>jïebne</a:t>
            </a:r>
            <a:r>
              <a:rPr lang="nb-NO" dirty="0" smtClean="0"/>
              <a:t> </a:t>
            </a:r>
            <a:r>
              <a:rPr lang="nb-NO" dirty="0" err="1" smtClean="0"/>
              <a:t>illeldahkem</a:t>
            </a:r>
            <a:r>
              <a:rPr lang="nb-NO" dirty="0" smtClean="0"/>
              <a:t> </a:t>
            </a:r>
            <a:r>
              <a:rPr lang="nb-NO" dirty="0" err="1" smtClean="0"/>
              <a:t>vuesiehtieh</a:t>
            </a:r>
            <a:r>
              <a:rPr lang="nb-NO" dirty="0" smtClean="0"/>
              <a:t> </a:t>
            </a:r>
            <a:r>
              <a:rPr lang="nb-NO" dirty="0" err="1" smtClean="0"/>
              <a:t>referansedåehkine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Slabakova</a:t>
            </a:r>
            <a:r>
              <a:rPr lang="nb-NO" dirty="0"/>
              <a:t> </a:t>
            </a:r>
            <a:r>
              <a:rPr lang="nb-NO" dirty="0" smtClean="0"/>
              <a:t>(2016) </a:t>
            </a:r>
            <a:r>
              <a:rPr lang="nb-NO" dirty="0" err="1" smtClean="0"/>
              <a:t>jeahta</a:t>
            </a:r>
            <a:r>
              <a:rPr lang="nb-NO" dirty="0" smtClean="0"/>
              <a:t> G2-lïerijh </a:t>
            </a:r>
            <a:r>
              <a:rPr lang="nb-NO" dirty="0" err="1" smtClean="0"/>
              <a:t>maehtieh</a:t>
            </a:r>
            <a:r>
              <a:rPr lang="nb-NO" dirty="0" smtClean="0"/>
              <a:t> G1-daltesem </a:t>
            </a:r>
            <a:r>
              <a:rPr lang="nb-NO" dirty="0" err="1" smtClean="0"/>
              <a:t>jaksedh</a:t>
            </a:r>
            <a:r>
              <a:rPr lang="nb-NO" dirty="0" smtClean="0"/>
              <a:t>. </a:t>
            </a:r>
            <a:r>
              <a:rPr lang="nb-NO" dirty="0" err="1" smtClean="0"/>
              <a:t>Daate</a:t>
            </a:r>
            <a:r>
              <a:rPr lang="nb-NO" dirty="0" smtClean="0"/>
              <a:t> </a:t>
            </a:r>
            <a:r>
              <a:rPr lang="nb-NO" dirty="0" err="1" smtClean="0"/>
              <a:t>buerie</a:t>
            </a:r>
            <a:r>
              <a:rPr lang="nb-NO" dirty="0" smtClean="0"/>
              <a:t> </a:t>
            </a:r>
            <a:r>
              <a:rPr lang="nb-NO" dirty="0" err="1" smtClean="0"/>
              <a:t>saernie</a:t>
            </a:r>
            <a:r>
              <a:rPr lang="nb-NO" dirty="0" smtClean="0"/>
              <a:t> </a:t>
            </a:r>
            <a:r>
              <a:rPr lang="nb-NO" dirty="0" err="1" smtClean="0"/>
              <a:t>mijjide</a:t>
            </a:r>
            <a:r>
              <a:rPr lang="nb-NO" dirty="0" smtClean="0"/>
              <a:t>.</a:t>
            </a:r>
          </a:p>
          <a:p>
            <a:endParaRPr lang="sma-NO" dirty="0"/>
          </a:p>
          <a:p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Åeniedimmieh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G1	</a:t>
            </a:r>
            <a:r>
              <a:rPr lang="nb-NO" dirty="0" err="1" smtClean="0"/>
              <a:t>voestesgïele</a:t>
            </a:r>
            <a:endParaRPr lang="nb-NO" dirty="0" smtClean="0"/>
          </a:p>
          <a:p>
            <a:r>
              <a:rPr lang="nb-NO" dirty="0" smtClean="0"/>
              <a:t>G2	</a:t>
            </a:r>
            <a:r>
              <a:rPr lang="nb-NO" dirty="0" err="1" smtClean="0"/>
              <a:t>mubpiengïele</a:t>
            </a:r>
            <a:endParaRPr lang="nb-NO" dirty="0" smtClean="0"/>
          </a:p>
          <a:p>
            <a:r>
              <a:rPr lang="nb-NO" dirty="0" smtClean="0"/>
              <a:t>UG	universelle </a:t>
            </a:r>
            <a:r>
              <a:rPr lang="nb-NO" dirty="0" err="1" smtClean="0"/>
              <a:t>grammatihke</a:t>
            </a:r>
            <a:r>
              <a:rPr lang="nb-NO" dirty="0" smtClean="0"/>
              <a:t> </a:t>
            </a:r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Åarjelsaemien</a:t>
            </a:r>
            <a:r>
              <a:rPr lang="nb-NO" dirty="0"/>
              <a:t> </a:t>
            </a:r>
            <a:r>
              <a:rPr lang="nb-NO" dirty="0" err="1"/>
              <a:t>mubpiengïeline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54953" y="2603500"/>
            <a:ext cx="9673467" cy="3416300"/>
          </a:xfrm>
        </p:spPr>
        <p:txBody>
          <a:bodyPr>
            <a:normAutofit lnSpcReduction="10000"/>
          </a:bodyPr>
          <a:lstStyle/>
          <a:p>
            <a:r>
              <a:rPr lang="sma-NO" dirty="0" smtClean="0"/>
              <a:t>Konklusjovnh:</a:t>
            </a:r>
          </a:p>
          <a:p>
            <a:r>
              <a:rPr lang="sma-NO" dirty="0" smtClean="0"/>
              <a:t>Guktie </a:t>
            </a:r>
            <a:r>
              <a:rPr lang="sma-NO" dirty="0"/>
              <a:t>dah illeldahkh daehtie tjaalegistie aevhkine sjidtieh G2-åarjelsaemien </a:t>
            </a:r>
            <a:r>
              <a:rPr lang="sma-NO" dirty="0" smtClean="0"/>
              <a:t>lohkehtimmesne</a:t>
            </a:r>
            <a:endParaRPr lang="nb-NO" dirty="0" smtClean="0"/>
          </a:p>
          <a:p>
            <a:pPr lvl="1"/>
            <a:r>
              <a:rPr lang="nb-NO" dirty="0" err="1" smtClean="0"/>
              <a:t>Mah</a:t>
            </a:r>
            <a:r>
              <a:rPr lang="nb-NO" dirty="0" smtClean="0"/>
              <a:t> </a:t>
            </a:r>
            <a:r>
              <a:rPr lang="nb-NO" dirty="0" err="1"/>
              <a:t>aelhkie</a:t>
            </a:r>
            <a:r>
              <a:rPr lang="nb-NO" dirty="0"/>
              <a:t> </a:t>
            </a:r>
            <a:r>
              <a:rPr lang="nb-NO" dirty="0" err="1"/>
              <a:t>lïeredh</a:t>
            </a:r>
            <a:r>
              <a:rPr lang="nb-NO" dirty="0"/>
              <a:t> (</a:t>
            </a:r>
            <a:r>
              <a:rPr lang="nb-NO" dirty="0" err="1"/>
              <a:t>v.g</a:t>
            </a:r>
            <a:r>
              <a:rPr lang="nb-NO" dirty="0"/>
              <a:t> </a:t>
            </a:r>
            <a:r>
              <a:rPr lang="nb-NO" dirty="0" err="1" smtClean="0"/>
              <a:t>nominatijvem</a:t>
            </a:r>
            <a:r>
              <a:rPr lang="nb-NO" dirty="0" smtClean="0"/>
              <a:t>) </a:t>
            </a:r>
            <a:r>
              <a:rPr lang="nb-NO" dirty="0" err="1">
                <a:solidFill>
                  <a:schemeClr val="tx1"/>
                </a:solidFill>
              </a:rPr>
              <a:t>namhtah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lïerijidie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båetieh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smtClean="0">
                <a:solidFill>
                  <a:schemeClr val="tx1"/>
                </a:solidFill>
              </a:rPr>
              <a:t>G2-lohkehtimmesne</a:t>
            </a:r>
            <a:endParaRPr lang="nb-NO" dirty="0"/>
          </a:p>
          <a:p>
            <a:pPr lvl="1"/>
            <a:r>
              <a:rPr lang="nb-NO" dirty="0" err="1"/>
              <a:t>Mah</a:t>
            </a:r>
            <a:r>
              <a:rPr lang="nb-NO" dirty="0"/>
              <a:t> </a:t>
            </a:r>
            <a:r>
              <a:rPr lang="nb-NO" dirty="0" err="1" smtClean="0"/>
              <a:t>geervebe</a:t>
            </a:r>
            <a:r>
              <a:rPr lang="nb-NO" dirty="0" smtClean="0"/>
              <a:t> </a:t>
            </a:r>
            <a:r>
              <a:rPr lang="nb-NO" dirty="0" err="1"/>
              <a:t>lïeredh</a:t>
            </a:r>
            <a:r>
              <a:rPr lang="nb-NO" dirty="0"/>
              <a:t> (</a:t>
            </a:r>
            <a:r>
              <a:rPr lang="nb-NO" dirty="0" err="1"/>
              <a:t>v.g</a:t>
            </a:r>
            <a:r>
              <a:rPr lang="nb-NO" dirty="0"/>
              <a:t> direkte </a:t>
            </a:r>
            <a:r>
              <a:rPr lang="nb-NO" dirty="0" err="1" smtClean="0"/>
              <a:t>objeektem</a:t>
            </a:r>
            <a:r>
              <a:rPr lang="nb-NO" dirty="0" smtClean="0"/>
              <a:t>), </a:t>
            </a:r>
            <a:r>
              <a:rPr lang="nb-NO" dirty="0" err="1" smtClean="0"/>
              <a:t>tjïehtebe</a:t>
            </a:r>
            <a:r>
              <a:rPr lang="nb-NO" dirty="0" smtClean="0"/>
              <a:t> </a:t>
            </a:r>
            <a:r>
              <a:rPr lang="nb-NO" dirty="0" err="1" smtClean="0"/>
              <a:t>radtjoeslaakan</a:t>
            </a:r>
            <a:r>
              <a:rPr lang="nb-NO" dirty="0" smtClean="0"/>
              <a:t>/ </a:t>
            </a:r>
            <a:r>
              <a:rPr lang="nb-NO" dirty="0" err="1" smtClean="0"/>
              <a:t>eadtjohkelaakan</a:t>
            </a:r>
            <a:r>
              <a:rPr lang="nb-NO" dirty="0" smtClean="0"/>
              <a:t> </a:t>
            </a:r>
            <a:r>
              <a:rPr lang="nb-NO" dirty="0" err="1" smtClean="0"/>
              <a:t>barkedh</a:t>
            </a:r>
            <a:r>
              <a:rPr lang="nb-NO" dirty="0" smtClean="0"/>
              <a:t> </a:t>
            </a:r>
            <a:r>
              <a:rPr lang="nb-NO" dirty="0" err="1" smtClean="0"/>
              <a:t>lohkehtimmesne</a:t>
            </a:r>
            <a:endParaRPr lang="nb-NO" dirty="0" smtClean="0"/>
          </a:p>
          <a:p>
            <a:pPr lvl="1"/>
            <a:r>
              <a:rPr lang="nb-NO" dirty="0" err="1" smtClean="0"/>
              <a:t>Saemien</a:t>
            </a:r>
            <a:r>
              <a:rPr lang="nb-NO" dirty="0" smtClean="0"/>
              <a:t> </a:t>
            </a:r>
            <a:r>
              <a:rPr lang="nb-NO" dirty="0" err="1" smtClean="0"/>
              <a:t>ööhpehtimmiegïeline</a:t>
            </a:r>
            <a:endParaRPr lang="nb-NO" dirty="0" smtClean="0"/>
          </a:p>
          <a:p>
            <a:r>
              <a:rPr lang="nb-NO" dirty="0" smtClean="0"/>
              <a:t>Funksjonelle </a:t>
            </a:r>
            <a:r>
              <a:rPr lang="nb-NO" dirty="0" err="1" smtClean="0"/>
              <a:t>morfologije</a:t>
            </a:r>
            <a:r>
              <a:rPr lang="nb-NO" dirty="0" smtClean="0"/>
              <a:t> </a:t>
            </a:r>
            <a:r>
              <a:rPr lang="nb-NO" dirty="0" err="1" smtClean="0"/>
              <a:t>haastadihks</a:t>
            </a:r>
            <a:r>
              <a:rPr lang="nb-NO" dirty="0" smtClean="0"/>
              <a:t> </a:t>
            </a:r>
            <a:r>
              <a:rPr lang="nb-NO" dirty="0" err="1" smtClean="0"/>
              <a:t>seamma</a:t>
            </a:r>
            <a:r>
              <a:rPr lang="nb-NO" dirty="0" smtClean="0"/>
              <a:t> </a:t>
            </a:r>
            <a:r>
              <a:rPr lang="nb-NO" dirty="0" err="1" smtClean="0"/>
              <a:t>saaht</a:t>
            </a:r>
            <a:r>
              <a:rPr lang="nb-NO" dirty="0" smtClean="0"/>
              <a:t> G2-gïele. </a:t>
            </a:r>
            <a:r>
              <a:rPr lang="nb-NO" dirty="0" err="1" smtClean="0"/>
              <a:t>Almetjen</a:t>
            </a:r>
            <a:r>
              <a:rPr lang="nb-NO" dirty="0" smtClean="0"/>
              <a:t> </a:t>
            </a:r>
            <a:r>
              <a:rPr lang="nb-NO" dirty="0" err="1" smtClean="0"/>
              <a:t>LAD:m</a:t>
            </a:r>
            <a:r>
              <a:rPr lang="nb-NO" dirty="0" smtClean="0"/>
              <a:t> </a:t>
            </a:r>
            <a:r>
              <a:rPr lang="nb-NO" dirty="0" err="1" smtClean="0"/>
              <a:t>naemhtie</a:t>
            </a:r>
            <a:r>
              <a:rPr lang="nb-NO" dirty="0" smtClean="0"/>
              <a:t> </a:t>
            </a:r>
            <a:r>
              <a:rPr lang="nb-NO" dirty="0" err="1" smtClean="0"/>
              <a:t>tseegkeme</a:t>
            </a:r>
            <a:r>
              <a:rPr lang="nb-NO" dirty="0" smtClean="0"/>
              <a:t>. </a:t>
            </a:r>
            <a:r>
              <a:rPr lang="nb-NO" dirty="0" err="1" smtClean="0"/>
              <a:t>Ij</a:t>
            </a:r>
            <a:r>
              <a:rPr lang="nb-NO" dirty="0" smtClean="0"/>
              <a:t> </a:t>
            </a:r>
            <a:r>
              <a:rPr lang="nb-NO" dirty="0" err="1" smtClean="0"/>
              <a:t>leah</a:t>
            </a:r>
            <a:r>
              <a:rPr lang="nb-NO" dirty="0" smtClean="0"/>
              <a:t> </a:t>
            </a:r>
            <a:r>
              <a:rPr lang="nb-NO" dirty="0" err="1" smtClean="0"/>
              <a:t>mijjen</a:t>
            </a:r>
            <a:r>
              <a:rPr lang="nb-NO" dirty="0" smtClean="0"/>
              <a:t> </a:t>
            </a:r>
            <a:r>
              <a:rPr lang="nb-NO" dirty="0" err="1" smtClean="0"/>
              <a:t>learohki</a:t>
            </a:r>
            <a:r>
              <a:rPr lang="nb-NO" dirty="0" smtClean="0"/>
              <a:t> </a:t>
            </a:r>
            <a:r>
              <a:rPr lang="nb-NO" dirty="0" err="1" smtClean="0"/>
              <a:t>jïh</a:t>
            </a:r>
            <a:r>
              <a:rPr lang="nb-NO" dirty="0" smtClean="0"/>
              <a:t> </a:t>
            </a:r>
            <a:r>
              <a:rPr lang="nb-NO" dirty="0" err="1" smtClean="0"/>
              <a:t>lohkehtæjjaj</a:t>
            </a:r>
            <a:r>
              <a:rPr lang="nb-NO" dirty="0" smtClean="0"/>
              <a:t> </a:t>
            </a:r>
            <a:r>
              <a:rPr lang="nb-NO" dirty="0" err="1" smtClean="0"/>
              <a:t>bieleste</a:t>
            </a:r>
            <a:r>
              <a:rPr lang="nb-NO" dirty="0" smtClean="0"/>
              <a:t> </a:t>
            </a:r>
            <a:r>
              <a:rPr lang="nb-NO" dirty="0" err="1" smtClean="0"/>
              <a:t>liejmie</a:t>
            </a:r>
            <a:r>
              <a:rPr lang="nb-NO" dirty="0" smtClean="0"/>
              <a:t> gan</a:t>
            </a:r>
          </a:p>
          <a:p>
            <a:r>
              <a:rPr lang="nb-NO" dirty="0" err="1" smtClean="0"/>
              <a:t>Illeldahkh</a:t>
            </a:r>
            <a:r>
              <a:rPr lang="nb-NO" dirty="0"/>
              <a:t> </a:t>
            </a:r>
            <a:r>
              <a:rPr lang="nb-NO" dirty="0" err="1" smtClean="0"/>
              <a:t>daehtie</a:t>
            </a:r>
            <a:r>
              <a:rPr lang="nb-NO" dirty="0" smtClean="0"/>
              <a:t> </a:t>
            </a:r>
            <a:r>
              <a:rPr lang="nb-NO" dirty="0" err="1" smtClean="0"/>
              <a:t>maastertjaalegistie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chemeClr val="tx1"/>
                </a:solidFill>
              </a:rPr>
              <a:t>Bottleneck-hypotesem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dåarjelieh</a:t>
            </a:r>
            <a:endParaRPr lang="nb-NO" dirty="0">
              <a:solidFill>
                <a:schemeClr val="tx1"/>
              </a:solidFill>
            </a:endParaRPr>
          </a:p>
          <a:p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Gaaltijh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607729"/>
          </a:xfrm>
        </p:spPr>
        <p:txBody>
          <a:bodyPr>
            <a:normAutofit fontScale="85000" lnSpcReduction="10000"/>
          </a:bodyPr>
          <a:lstStyle/>
          <a:p>
            <a:r>
              <a:rPr lang="sma-NO" dirty="0" smtClean="0"/>
              <a:t>Chomsky</a:t>
            </a:r>
            <a:r>
              <a:rPr lang="sma-NO" dirty="0"/>
              <a:t>, Noam. 1981. </a:t>
            </a:r>
            <a:r>
              <a:rPr lang="sma-NO" i="1" dirty="0"/>
              <a:t>Lectures on Government and Binding</a:t>
            </a:r>
            <a:r>
              <a:rPr lang="sma-NO" dirty="0"/>
              <a:t>. Dordrecht: Foris.</a:t>
            </a:r>
          </a:p>
          <a:p>
            <a:r>
              <a:rPr lang="sma-NO" dirty="0" smtClean="0"/>
              <a:t>Chomsky</a:t>
            </a:r>
            <a:r>
              <a:rPr lang="sma-NO" dirty="0"/>
              <a:t>, Noam. 1995. </a:t>
            </a:r>
            <a:r>
              <a:rPr lang="sma-NO" i="1" dirty="0"/>
              <a:t>The Minimalist Program</a:t>
            </a:r>
            <a:r>
              <a:rPr lang="sma-NO" dirty="0"/>
              <a:t>. Cambridge, Mass: MIT Press.</a:t>
            </a:r>
          </a:p>
          <a:p>
            <a:r>
              <a:rPr lang="nb-NO" dirty="0"/>
              <a:t>Magga, Ole Henrik og Lajla Mattsson Magga. </a:t>
            </a:r>
            <a:r>
              <a:rPr lang="en-GB" dirty="0"/>
              <a:t>2012. </a:t>
            </a:r>
            <a:r>
              <a:rPr lang="en-GB" i="1" dirty="0" err="1"/>
              <a:t>Sørsamisk</a:t>
            </a:r>
            <a:r>
              <a:rPr lang="en-GB" i="1" dirty="0"/>
              <a:t> </a:t>
            </a:r>
            <a:r>
              <a:rPr lang="en-GB" i="1" dirty="0" err="1"/>
              <a:t>Grammatikk</a:t>
            </a:r>
            <a:r>
              <a:rPr lang="en-GB" dirty="0"/>
              <a:t>, </a:t>
            </a:r>
            <a:r>
              <a:rPr lang="en-GB" dirty="0" err="1"/>
              <a:t>Davvi</a:t>
            </a:r>
            <a:r>
              <a:rPr lang="en-GB" dirty="0"/>
              <a:t> </a:t>
            </a:r>
            <a:r>
              <a:rPr lang="en-GB" dirty="0" err="1"/>
              <a:t>Girji</a:t>
            </a:r>
            <a:r>
              <a:rPr lang="en-GB" dirty="0"/>
              <a:t> AS.</a:t>
            </a:r>
            <a:endParaRPr lang="nb-NO" dirty="0" smtClean="0"/>
          </a:p>
          <a:p>
            <a:r>
              <a:rPr lang="en-GB" dirty="0" err="1"/>
              <a:t>Montrul</a:t>
            </a:r>
            <a:r>
              <a:rPr lang="en-GB" dirty="0"/>
              <a:t>, </a:t>
            </a:r>
            <a:r>
              <a:rPr lang="en-GB" dirty="0" err="1"/>
              <a:t>Silvina</a:t>
            </a:r>
            <a:r>
              <a:rPr lang="en-GB" dirty="0"/>
              <a:t>. 2016. </a:t>
            </a:r>
            <a:r>
              <a:rPr lang="en-GB" i="1" dirty="0"/>
              <a:t>The Acquisition of Heritage Languages</a:t>
            </a:r>
            <a:r>
              <a:rPr lang="en-GB" dirty="0"/>
              <a:t>, Cambridge University Press, University of Cambridge.</a:t>
            </a:r>
            <a:endParaRPr lang="sma-NO" dirty="0"/>
          </a:p>
          <a:p>
            <a:r>
              <a:rPr lang="en-GB" dirty="0" err="1" smtClean="0"/>
              <a:t>Slabakova</a:t>
            </a:r>
            <a:r>
              <a:rPr lang="en-GB" dirty="0"/>
              <a:t>, </a:t>
            </a:r>
            <a:r>
              <a:rPr lang="en-GB" dirty="0" err="1"/>
              <a:t>Roumyana</a:t>
            </a:r>
            <a:r>
              <a:rPr lang="en-GB" dirty="0"/>
              <a:t>. 2016. </a:t>
            </a:r>
            <a:r>
              <a:rPr lang="en-GB" i="1" dirty="0"/>
              <a:t>Second Language Acquisition</a:t>
            </a:r>
            <a:r>
              <a:rPr lang="en-GB" dirty="0"/>
              <a:t>, Oxford University Press.</a:t>
            </a:r>
            <a:endParaRPr lang="sma-NO" dirty="0"/>
          </a:p>
          <a:p>
            <a:r>
              <a:rPr lang="en-GB" dirty="0" err="1"/>
              <a:t>Stauble</a:t>
            </a:r>
            <a:r>
              <a:rPr lang="en-GB" dirty="0"/>
              <a:t>, Anne-Marie. 1984. "A comparison of a Spanish-English and a Japanese-English second language continuum: Negation and verb morphology," in Roger W. Andersen (ed.), </a:t>
            </a:r>
            <a:r>
              <a:rPr lang="en-GB" i="1" dirty="0"/>
              <a:t>Second Languages: A Cross-Linguistic Perspective</a:t>
            </a:r>
            <a:r>
              <a:rPr lang="en-GB" dirty="0"/>
              <a:t>, pp. 323-353. Rowley, MA: Newbury House.</a:t>
            </a:r>
            <a:endParaRPr lang="sma-NO" dirty="0"/>
          </a:p>
          <a:p>
            <a:r>
              <a:rPr lang="nb-NO" dirty="0"/>
              <a:t>Thornton, </a:t>
            </a:r>
            <a:r>
              <a:rPr lang="nb-NO" dirty="0" err="1"/>
              <a:t>Rosalyn</a:t>
            </a:r>
            <a:r>
              <a:rPr lang="nb-NO" dirty="0"/>
              <a:t>, and Kenneth </a:t>
            </a:r>
            <a:r>
              <a:rPr lang="nb-NO" dirty="0" err="1"/>
              <a:t>Wexler</a:t>
            </a:r>
            <a:r>
              <a:rPr lang="nb-NO" dirty="0"/>
              <a:t>. </a:t>
            </a:r>
            <a:r>
              <a:rPr lang="en-GB" dirty="0"/>
              <a:t>1999. </a:t>
            </a:r>
            <a:r>
              <a:rPr lang="en-GB" i="1" dirty="0"/>
              <a:t>Principle B, VP Ellipsis, and Interpretation in Child Grammar</a:t>
            </a:r>
            <a:r>
              <a:rPr lang="en-GB" dirty="0"/>
              <a:t>. </a:t>
            </a:r>
            <a:r>
              <a:rPr lang="nb-NO" dirty="0"/>
              <a:t>Cambridge, Mass: MIT Press.</a:t>
            </a:r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Raajeselearoe</a:t>
            </a:r>
            <a:endParaRPr lang="sma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5" y="1951464"/>
            <a:ext cx="7756545" cy="4360126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pic>
        <p:nvPicPr>
          <p:cNvPr id="6" name="Plassholder for innhold 4" descr="sámilohkanguovddášlogo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14" y="3634629"/>
            <a:ext cx="2571158" cy="199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76" y="589845"/>
            <a:ext cx="2280164" cy="1281553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188605" y="2587083"/>
            <a:ext cx="225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accent1"/>
                </a:solidFill>
              </a:rPr>
              <a:t>Vil bli lansert i november 19</a:t>
            </a:r>
            <a:endParaRPr lang="sma-NO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Saemien</a:t>
            </a:r>
            <a:r>
              <a:rPr lang="nb-NO" dirty="0" smtClean="0"/>
              <a:t> </a:t>
            </a:r>
            <a:r>
              <a:rPr lang="nb-NO" dirty="0" err="1" smtClean="0"/>
              <a:t>lohkemejarnge</a:t>
            </a:r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  <p:pic>
        <p:nvPicPr>
          <p:cNvPr id="5" name="Plassholder for innhold 4" descr="sámilohkanguovddášlog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1970565"/>
            <a:ext cx="4627756" cy="38409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/>
          <p:cNvSpPr txBox="1"/>
          <p:nvPr/>
        </p:nvSpPr>
        <p:spPr>
          <a:xfrm>
            <a:off x="1642553" y="5455142"/>
            <a:ext cx="802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u="sng" dirty="0">
                <a:hlinkClick r:id="rId3"/>
              </a:rPr>
              <a:t>Saemien </a:t>
            </a:r>
            <a:r>
              <a:rPr lang="se-NO" u="sng" dirty="0" err="1">
                <a:hlinkClick r:id="rId3"/>
              </a:rPr>
              <a:t>lohkemejarnge</a:t>
            </a:r>
            <a:r>
              <a:rPr lang="se-NO" dirty="0"/>
              <a:t>   </a:t>
            </a:r>
            <a:r>
              <a:rPr lang="se-NO" u="sng" dirty="0">
                <a:hlinkClick r:id="rId4"/>
              </a:rPr>
              <a:t>Aktesne/Aktan/Ovttas</a:t>
            </a:r>
            <a:endParaRPr lang="sma-NO" dirty="0"/>
          </a:p>
          <a:p>
            <a:r>
              <a:rPr lang="se-NO" u="sng" dirty="0">
                <a:hlinkClick r:id="rId5"/>
              </a:rPr>
              <a:t>Sámi allaskuvla/Samisk Høgskole/Sámi University </a:t>
            </a:r>
            <a:r>
              <a:rPr lang="se-NO" u="sng" dirty="0" err="1">
                <a:hlinkClick r:id="rId5"/>
              </a:rPr>
              <a:t>of</a:t>
            </a:r>
            <a:r>
              <a:rPr lang="se-NO" u="sng" dirty="0">
                <a:hlinkClick r:id="rId5"/>
              </a:rPr>
              <a:t> </a:t>
            </a:r>
            <a:r>
              <a:rPr lang="se-NO" u="sng" dirty="0" err="1">
                <a:hlinkClick r:id="rId5"/>
              </a:rPr>
              <a:t>Applied</a:t>
            </a:r>
            <a:r>
              <a:rPr lang="se-NO" u="sng" dirty="0">
                <a:hlinkClick r:id="rId5"/>
              </a:rPr>
              <a:t> </a:t>
            </a:r>
            <a:r>
              <a:rPr lang="se-NO" u="sng" dirty="0" err="1">
                <a:hlinkClick r:id="rId5"/>
              </a:rPr>
              <a:t>Sience</a:t>
            </a:r>
            <a:endParaRPr lang="sma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10" y="2283780"/>
            <a:ext cx="3479979" cy="19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Åarjelsaemien</a:t>
            </a:r>
            <a:r>
              <a:rPr lang="nb-NO" dirty="0" smtClean="0"/>
              <a:t> </a:t>
            </a:r>
            <a:r>
              <a:rPr lang="nb-NO" dirty="0" err="1" smtClean="0"/>
              <a:t>mubpiengïeline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54954" y="2425566"/>
            <a:ext cx="8825659" cy="3715352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Hypotese </a:t>
            </a:r>
            <a:r>
              <a:rPr lang="nb-NO" dirty="0" err="1" smtClean="0"/>
              <a:t>jïh</a:t>
            </a:r>
            <a:r>
              <a:rPr lang="nb-NO" dirty="0" smtClean="0"/>
              <a:t> </a:t>
            </a:r>
            <a:r>
              <a:rPr lang="nb-NO" dirty="0" err="1" smtClean="0"/>
              <a:t>goerehtimmien</a:t>
            </a:r>
            <a:r>
              <a:rPr lang="nb-NO" dirty="0" smtClean="0"/>
              <a:t> </a:t>
            </a:r>
            <a:r>
              <a:rPr lang="nb-NO" dirty="0" err="1" smtClean="0"/>
              <a:t>gyhtjelassh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Goerehtimmien</a:t>
            </a:r>
            <a:r>
              <a:rPr lang="nb-NO" dirty="0" smtClean="0"/>
              <a:t> </a:t>
            </a:r>
            <a:r>
              <a:rPr lang="nb-NO" dirty="0" err="1" smtClean="0"/>
              <a:t>vuekie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 smtClean="0"/>
              <a:t>Goerehtimmien</a:t>
            </a:r>
            <a:r>
              <a:rPr lang="nb-NO" dirty="0" smtClean="0"/>
              <a:t> </a:t>
            </a:r>
            <a:r>
              <a:rPr lang="nb-NO" dirty="0" err="1" smtClean="0"/>
              <a:t>lïhtsegh</a:t>
            </a:r>
            <a:r>
              <a:rPr lang="nb-NO" dirty="0" smtClean="0"/>
              <a:t> </a:t>
            </a:r>
            <a:endParaRPr lang="nb-NO" dirty="0"/>
          </a:p>
          <a:p>
            <a:pPr lvl="1"/>
            <a:r>
              <a:rPr lang="nb-NO" dirty="0" err="1"/>
              <a:t>G</a:t>
            </a:r>
            <a:r>
              <a:rPr lang="nb-NO" dirty="0" err="1" smtClean="0"/>
              <a:t>uktie</a:t>
            </a:r>
            <a:r>
              <a:rPr lang="nb-NO" dirty="0" smtClean="0"/>
              <a:t> </a:t>
            </a:r>
            <a:r>
              <a:rPr lang="nb-NO" dirty="0" err="1" smtClean="0"/>
              <a:t>tjïrrehtamme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Goerehtimmien</a:t>
            </a:r>
            <a:r>
              <a:rPr lang="nb-NO" dirty="0" smtClean="0"/>
              <a:t> </a:t>
            </a:r>
            <a:r>
              <a:rPr lang="nb-NO" dirty="0" err="1" smtClean="0"/>
              <a:t>illeldahkh</a:t>
            </a:r>
            <a:endParaRPr lang="nb-NO" dirty="0" smtClean="0"/>
          </a:p>
          <a:p>
            <a:pPr lvl="1"/>
            <a:r>
              <a:rPr lang="nb-NO" dirty="0" err="1" smtClean="0"/>
              <a:t>Objeektem</a:t>
            </a:r>
            <a:r>
              <a:rPr lang="nb-NO" dirty="0" smtClean="0"/>
              <a:t> </a:t>
            </a:r>
            <a:r>
              <a:rPr lang="nb-NO" dirty="0" err="1" smtClean="0"/>
              <a:t>mïerhkesjidh</a:t>
            </a:r>
            <a:endParaRPr lang="nb-NO" dirty="0" smtClean="0"/>
          </a:p>
          <a:p>
            <a:pPr lvl="1"/>
            <a:r>
              <a:rPr lang="nb-NO" dirty="0" err="1" smtClean="0"/>
              <a:t>Guktie</a:t>
            </a:r>
            <a:r>
              <a:rPr lang="nb-NO" dirty="0" smtClean="0"/>
              <a:t> </a:t>
            </a:r>
            <a:r>
              <a:rPr lang="nb-NO" dirty="0" err="1" smtClean="0"/>
              <a:t>aevhkine</a:t>
            </a:r>
            <a:r>
              <a:rPr lang="nb-NO" dirty="0" smtClean="0"/>
              <a:t> </a:t>
            </a:r>
            <a:r>
              <a:rPr lang="nb-NO" dirty="0" err="1" smtClean="0"/>
              <a:t>sjïdtedh</a:t>
            </a:r>
            <a:r>
              <a:rPr lang="nb-NO" dirty="0"/>
              <a:t> </a:t>
            </a:r>
            <a:r>
              <a:rPr lang="nb-NO" dirty="0" smtClean="0"/>
              <a:t>G2-åarjelsaemien </a:t>
            </a:r>
            <a:r>
              <a:rPr lang="nb-NO" dirty="0" err="1" smtClean="0"/>
              <a:t>lohkehtimmesne</a:t>
            </a: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err="1" smtClean="0"/>
              <a:t>Konklusjovnh</a:t>
            </a:r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Hypotese 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ma-NO" dirty="0"/>
              <a:t>Bottleneck-hypotesen mietie </a:t>
            </a:r>
            <a:endParaRPr lang="sma-NO" dirty="0" smtClean="0"/>
          </a:p>
          <a:p>
            <a:pPr lvl="1"/>
            <a:r>
              <a:rPr lang="nb-NO" dirty="0" err="1" smtClean="0"/>
              <a:t>im</a:t>
            </a:r>
            <a:r>
              <a:rPr lang="nb-NO" dirty="0" smtClean="0"/>
              <a:t> </a:t>
            </a:r>
            <a:r>
              <a:rPr lang="nb-NO" dirty="0" err="1"/>
              <a:t>badth</a:t>
            </a:r>
            <a:r>
              <a:rPr lang="nb-NO" dirty="0"/>
              <a:t> </a:t>
            </a:r>
            <a:r>
              <a:rPr lang="nb-NO" dirty="0" err="1"/>
              <a:t>vïenhth</a:t>
            </a:r>
            <a:r>
              <a:rPr lang="nb-NO" dirty="0"/>
              <a:t> G2-lïerijh </a:t>
            </a:r>
            <a:r>
              <a:rPr lang="nb-NO" dirty="0" err="1"/>
              <a:t>buerebh</a:t>
            </a:r>
            <a:r>
              <a:rPr lang="nb-NO" dirty="0"/>
              <a:t> </a:t>
            </a:r>
            <a:r>
              <a:rPr lang="nb-NO" dirty="0" err="1"/>
              <a:t>jallh</a:t>
            </a:r>
            <a:r>
              <a:rPr lang="nb-NO" dirty="0"/>
              <a:t> </a:t>
            </a:r>
            <a:r>
              <a:rPr lang="nb-NO" dirty="0" err="1"/>
              <a:t>seamma</a:t>
            </a:r>
            <a:r>
              <a:rPr lang="nb-NO" dirty="0"/>
              <a:t> </a:t>
            </a:r>
            <a:r>
              <a:rPr lang="nb-NO" dirty="0" err="1"/>
              <a:t>illeldahkh</a:t>
            </a:r>
            <a:r>
              <a:rPr lang="nb-NO" dirty="0"/>
              <a:t> </a:t>
            </a:r>
            <a:r>
              <a:rPr lang="nb-NO" dirty="0" err="1"/>
              <a:t>åadtjoeh</a:t>
            </a:r>
            <a:r>
              <a:rPr lang="nb-NO" dirty="0"/>
              <a:t> </a:t>
            </a:r>
            <a:r>
              <a:rPr lang="nb-NO" dirty="0" err="1"/>
              <a:t>referansedåehkeste</a:t>
            </a:r>
            <a:r>
              <a:rPr lang="nb-NO" dirty="0"/>
              <a:t>. </a:t>
            </a:r>
            <a:r>
              <a:rPr lang="nb-NO" dirty="0" smtClean="0"/>
              <a:t>(90-99% </a:t>
            </a:r>
            <a:r>
              <a:rPr lang="nb-NO" dirty="0" err="1"/>
              <a:t>gosse</a:t>
            </a:r>
            <a:r>
              <a:rPr lang="nb-NO" dirty="0"/>
              <a:t> grammatiske </a:t>
            </a:r>
            <a:r>
              <a:rPr lang="nb-NO" dirty="0" err="1"/>
              <a:t>goerehtimmieh</a:t>
            </a:r>
            <a:r>
              <a:rPr lang="nb-NO" dirty="0"/>
              <a:t> </a:t>
            </a:r>
            <a:r>
              <a:rPr lang="nb-NO" dirty="0" err="1" smtClean="0"/>
              <a:t>vaestiedieh</a:t>
            </a:r>
            <a:r>
              <a:rPr lang="nb-NO" dirty="0"/>
              <a:t>, </a:t>
            </a:r>
            <a:r>
              <a:rPr lang="nb-NO" dirty="0" smtClean="0"/>
              <a:t>(Thornton </a:t>
            </a:r>
            <a:r>
              <a:rPr lang="nb-NO" dirty="0" err="1"/>
              <a:t>jïh</a:t>
            </a:r>
            <a:r>
              <a:rPr lang="nb-NO" dirty="0"/>
              <a:t> </a:t>
            </a:r>
            <a:r>
              <a:rPr lang="nb-NO" dirty="0" err="1"/>
              <a:t>Wexler</a:t>
            </a:r>
            <a:r>
              <a:rPr lang="nb-NO" dirty="0"/>
              <a:t> (1999</a:t>
            </a:r>
            <a:r>
              <a:rPr lang="nb-NO" dirty="0" smtClean="0"/>
              <a:t>))</a:t>
            </a:r>
            <a:r>
              <a:rPr lang="sma-NO" dirty="0"/>
              <a:t> </a:t>
            </a:r>
            <a:endParaRPr lang="sma-NO" dirty="0" smtClean="0"/>
          </a:p>
          <a:p>
            <a:pPr lvl="1"/>
            <a:r>
              <a:rPr lang="sma-NO" dirty="0"/>
              <a:t>dah G2-lïerijh mah guhkiem saemien gïelem lohkeme buerebh dam morfologijem haalvah enn dah G2-lïerijh mah åeniehkåbpoe </a:t>
            </a:r>
            <a:r>
              <a:rPr lang="sma-NO" dirty="0" smtClean="0"/>
              <a:t>lohkeme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Goerehtimmien</a:t>
            </a:r>
            <a:r>
              <a:rPr lang="nb-NO" dirty="0" smtClean="0"/>
              <a:t> </a:t>
            </a:r>
            <a:r>
              <a:rPr lang="nb-NO" dirty="0" err="1" smtClean="0"/>
              <a:t>gyhtjelassh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Naaken</a:t>
            </a:r>
            <a:r>
              <a:rPr lang="nb-NO" dirty="0" smtClean="0"/>
              <a:t> </a:t>
            </a:r>
            <a:r>
              <a:rPr lang="nb-NO" dirty="0" err="1" smtClean="0"/>
              <a:t>dejtie</a:t>
            </a:r>
            <a:r>
              <a:rPr lang="nb-NO" dirty="0" smtClean="0"/>
              <a:t>:</a:t>
            </a:r>
            <a:endParaRPr lang="sma-NO" dirty="0" smtClean="0"/>
          </a:p>
          <a:p>
            <a:r>
              <a:rPr lang="sma-NO" dirty="0" smtClean="0"/>
              <a:t>Mejtie </a:t>
            </a:r>
            <a:r>
              <a:rPr lang="sma-NO" dirty="0"/>
              <a:t>G2-lïerijh objeekti kasush eensilaakan haalvah</a:t>
            </a:r>
          </a:p>
          <a:p>
            <a:r>
              <a:rPr lang="sma-NO" dirty="0"/>
              <a:t>Mejtie daaroengïele saemiengïelem tsavtsa, gusnie dah gïeli funksjonelle morfologije joekehtedtieh duhtie </a:t>
            </a:r>
            <a:r>
              <a:rPr lang="sma-NO" dirty="0" smtClean="0"/>
              <a:t>mubpeste</a:t>
            </a:r>
          </a:p>
          <a:p>
            <a:r>
              <a:rPr lang="sma-NO" dirty="0"/>
              <a:t>Guktie dah illeldahkh daehtie tjaalegistie aevhkine sjidtieh G2-åarjelsaemien </a:t>
            </a:r>
            <a:r>
              <a:rPr lang="sma-NO" dirty="0" smtClean="0"/>
              <a:t>lohkehtimmesne</a:t>
            </a:r>
            <a:endParaRPr lang="sma-NO" dirty="0"/>
          </a:p>
          <a:p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Funksjonelle </a:t>
            </a:r>
            <a:r>
              <a:rPr lang="nb-NO" dirty="0" err="1" smtClean="0"/>
              <a:t>morfologije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Funksjonelle morfologiske </a:t>
            </a:r>
            <a:r>
              <a:rPr lang="nb-NO" dirty="0" err="1"/>
              <a:t>joekehtassh</a:t>
            </a:r>
            <a:r>
              <a:rPr lang="nb-NO" dirty="0"/>
              <a:t> </a:t>
            </a:r>
            <a:r>
              <a:rPr lang="nb-NO" dirty="0" err="1"/>
              <a:t>saemien</a:t>
            </a:r>
            <a:r>
              <a:rPr lang="nb-NO" dirty="0"/>
              <a:t> </a:t>
            </a:r>
            <a:r>
              <a:rPr lang="nb-NO" dirty="0" err="1"/>
              <a:t>jïh</a:t>
            </a:r>
            <a:r>
              <a:rPr lang="nb-NO" dirty="0"/>
              <a:t> </a:t>
            </a:r>
            <a:r>
              <a:rPr lang="nb-NO" dirty="0" err="1"/>
              <a:t>daaroen</a:t>
            </a:r>
            <a:r>
              <a:rPr lang="nb-NO" dirty="0"/>
              <a:t> </a:t>
            </a:r>
            <a:r>
              <a:rPr lang="nb-NO" dirty="0" err="1" smtClean="0"/>
              <a:t>gaskem</a:t>
            </a:r>
            <a:r>
              <a:rPr lang="nb-NO" dirty="0" smtClean="0"/>
              <a:t>: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Manne </a:t>
            </a:r>
            <a:r>
              <a:rPr lang="nb-NO" dirty="0" err="1" smtClean="0"/>
              <a:t>gærja</a:t>
            </a:r>
            <a:r>
              <a:rPr lang="nb-NO" dirty="0" smtClean="0"/>
              <a:t>-</a:t>
            </a:r>
            <a:r>
              <a:rPr lang="nb-NO" b="1" dirty="0" smtClean="0"/>
              <a:t>m</a:t>
            </a:r>
            <a:r>
              <a:rPr lang="nb-NO" dirty="0" smtClean="0"/>
              <a:t> </a:t>
            </a:r>
            <a:r>
              <a:rPr lang="nb-NO" dirty="0" err="1" smtClean="0"/>
              <a:t>lohk</a:t>
            </a:r>
            <a:r>
              <a:rPr lang="nb-NO" dirty="0" smtClean="0"/>
              <a:t>-</a:t>
            </a:r>
            <a:r>
              <a:rPr lang="nb-NO" b="1" dirty="0" smtClean="0"/>
              <a:t>i</a:t>
            </a:r>
            <a:r>
              <a:rPr lang="nb-NO" dirty="0" smtClean="0"/>
              <a:t>-</a:t>
            </a:r>
            <a:r>
              <a:rPr lang="nb-NO" b="1" dirty="0" smtClean="0"/>
              <a:t>m</a:t>
            </a:r>
            <a:r>
              <a:rPr lang="nb-NO" dirty="0" smtClean="0"/>
              <a:t>.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Jeg     leste       en   bok.</a:t>
            </a:r>
          </a:p>
          <a:p>
            <a:r>
              <a:rPr lang="nb-NO" sz="1400" dirty="0" smtClean="0"/>
              <a:t>Manne </a:t>
            </a:r>
            <a:r>
              <a:rPr lang="nb-NO" sz="1400" dirty="0" err="1" smtClean="0"/>
              <a:t>lohkedh</a:t>
            </a:r>
            <a:r>
              <a:rPr lang="nb-NO" sz="1400" dirty="0" smtClean="0"/>
              <a:t> </a:t>
            </a:r>
            <a:r>
              <a:rPr lang="nb-NO" sz="1400" dirty="0" err="1" smtClean="0"/>
              <a:t>Prt</a:t>
            </a:r>
            <a:r>
              <a:rPr lang="nb-NO" sz="1400" dirty="0" smtClean="0"/>
              <a:t> Art </a:t>
            </a:r>
            <a:r>
              <a:rPr lang="nb-NO" sz="1400" dirty="0" err="1" smtClean="0"/>
              <a:t>gærja</a:t>
            </a:r>
            <a:endParaRPr lang="nb-NO" sz="1400" dirty="0" smtClean="0"/>
          </a:p>
          <a:p>
            <a:r>
              <a:rPr lang="nb-NO" dirty="0" smtClean="0"/>
              <a:t>«Manne </a:t>
            </a:r>
            <a:r>
              <a:rPr lang="nb-NO" dirty="0" err="1" smtClean="0"/>
              <a:t>gærjam</a:t>
            </a:r>
            <a:r>
              <a:rPr lang="nb-NO" dirty="0" smtClean="0"/>
              <a:t> </a:t>
            </a:r>
            <a:r>
              <a:rPr lang="nb-NO" dirty="0" err="1" smtClean="0"/>
              <a:t>lohkim</a:t>
            </a:r>
            <a:r>
              <a:rPr lang="nb-NO" dirty="0" smtClean="0"/>
              <a:t>.»</a:t>
            </a:r>
          </a:p>
          <a:p>
            <a:endParaRPr lang="nb-NO" dirty="0"/>
          </a:p>
          <a:p>
            <a:r>
              <a:rPr lang="nb-NO" dirty="0" err="1" smtClean="0"/>
              <a:t>Objeekti</a:t>
            </a:r>
            <a:r>
              <a:rPr lang="nb-NO" dirty="0" smtClean="0"/>
              <a:t> </a:t>
            </a:r>
            <a:r>
              <a:rPr lang="nb-NO" dirty="0" err="1" smtClean="0"/>
              <a:t>suffiksh</a:t>
            </a:r>
            <a:r>
              <a:rPr lang="nb-NO" dirty="0" smtClean="0"/>
              <a:t> </a:t>
            </a:r>
            <a:r>
              <a:rPr lang="nb-NO" dirty="0" err="1" smtClean="0"/>
              <a:t>saemien</a:t>
            </a:r>
            <a:r>
              <a:rPr lang="nb-NO" dirty="0" smtClean="0"/>
              <a:t>: -m, -h, - ide, -</a:t>
            </a:r>
            <a:r>
              <a:rPr lang="nb-NO" dirty="0" err="1" smtClean="0"/>
              <a:t>jde</a:t>
            </a:r>
            <a:r>
              <a:rPr lang="nb-NO" dirty="0" smtClean="0"/>
              <a:t>, -</a:t>
            </a:r>
            <a:r>
              <a:rPr lang="nb-NO" dirty="0" err="1" smtClean="0"/>
              <a:t>idie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Funksjonelle </a:t>
            </a:r>
            <a:r>
              <a:rPr lang="nb-NO" dirty="0" err="1" smtClean="0"/>
              <a:t>morfologije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Vihkeles</a:t>
            </a:r>
            <a:r>
              <a:rPr lang="nb-NO" dirty="0" smtClean="0"/>
              <a:t> </a:t>
            </a:r>
            <a:r>
              <a:rPr lang="nb-NO" dirty="0" err="1" smtClean="0"/>
              <a:t>syntaksese</a:t>
            </a:r>
            <a:r>
              <a:rPr lang="nb-NO" dirty="0" smtClean="0"/>
              <a:t>, </a:t>
            </a:r>
            <a:r>
              <a:rPr lang="nb-NO" dirty="0" err="1" smtClean="0"/>
              <a:t>semantihkese</a:t>
            </a:r>
            <a:r>
              <a:rPr lang="nb-NO" dirty="0"/>
              <a:t> </a:t>
            </a:r>
            <a:r>
              <a:rPr lang="nb-NO" dirty="0" err="1" smtClean="0"/>
              <a:t>jïh</a:t>
            </a:r>
            <a:r>
              <a:rPr lang="nb-NO" dirty="0" smtClean="0"/>
              <a:t> </a:t>
            </a:r>
            <a:r>
              <a:rPr lang="nb-NO" dirty="0" err="1" smtClean="0"/>
              <a:t>pragamtihkese</a:t>
            </a:r>
            <a:endParaRPr lang="nb-NO" dirty="0" smtClean="0"/>
          </a:p>
          <a:p>
            <a:r>
              <a:rPr lang="nb-NO" dirty="0" err="1"/>
              <a:t>Vihkeles</a:t>
            </a:r>
            <a:r>
              <a:rPr lang="nb-NO" dirty="0"/>
              <a:t> </a:t>
            </a:r>
            <a:r>
              <a:rPr lang="nb-NO" dirty="0" err="1"/>
              <a:t>jis</a:t>
            </a:r>
            <a:r>
              <a:rPr lang="nb-NO" dirty="0"/>
              <a:t> </a:t>
            </a:r>
            <a:r>
              <a:rPr lang="nb-NO" dirty="0" err="1"/>
              <a:t>edtja</a:t>
            </a:r>
            <a:r>
              <a:rPr lang="nb-NO" dirty="0"/>
              <a:t> </a:t>
            </a:r>
            <a:r>
              <a:rPr lang="nb-NO" dirty="0" err="1"/>
              <a:t>guarkedh</a:t>
            </a:r>
            <a:endParaRPr lang="nb-NO" dirty="0"/>
          </a:p>
          <a:p>
            <a:r>
              <a:rPr lang="nb-NO" dirty="0" err="1" smtClean="0"/>
              <a:t>Åarjelsaemien</a:t>
            </a:r>
            <a:r>
              <a:rPr lang="nb-NO" dirty="0" smtClean="0"/>
              <a:t>         </a:t>
            </a:r>
            <a:r>
              <a:rPr lang="nb-NO" dirty="0" err="1" smtClean="0"/>
              <a:t>Daaroen</a:t>
            </a:r>
            <a:endParaRPr lang="nb-NO" dirty="0"/>
          </a:p>
        </p:txBody>
      </p:sp>
      <p:sp>
        <p:nvSpPr>
          <p:cNvPr id="4" name="Ikke lik 3"/>
          <p:cNvSpPr/>
          <p:nvPr/>
        </p:nvSpPr>
        <p:spPr>
          <a:xfrm>
            <a:off x="3232597" y="3389111"/>
            <a:ext cx="386366" cy="437882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ma-NO">
              <a:solidFill>
                <a:schemeClr val="tx1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Bottleneckhypotese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54954" y="2603500"/>
            <a:ext cx="5699345" cy="3416300"/>
          </a:xfrm>
        </p:spPr>
        <p:txBody>
          <a:bodyPr>
            <a:normAutofit fontScale="92500" lnSpcReduction="20000"/>
          </a:bodyPr>
          <a:lstStyle/>
          <a:p>
            <a:r>
              <a:rPr lang="nb-NO" dirty="0" err="1" smtClean="0"/>
              <a:t>Slabakova</a:t>
            </a:r>
            <a:r>
              <a:rPr lang="nb-NO" dirty="0" smtClean="0"/>
              <a:t> (2016) </a:t>
            </a:r>
            <a:r>
              <a:rPr lang="nb-NO" dirty="0" err="1" smtClean="0"/>
              <a:t>Bottleneckhypotesem</a:t>
            </a:r>
            <a:r>
              <a:rPr lang="nb-NO" dirty="0" smtClean="0"/>
              <a:t> </a:t>
            </a:r>
            <a:r>
              <a:rPr lang="nb-NO" dirty="0" err="1" smtClean="0"/>
              <a:t>evtiedamme</a:t>
            </a:r>
            <a:endParaRPr lang="nb-NO" dirty="0" smtClean="0"/>
          </a:p>
          <a:p>
            <a:r>
              <a:rPr lang="nb-NO" dirty="0" err="1" smtClean="0"/>
              <a:t>Gellie</a:t>
            </a:r>
            <a:r>
              <a:rPr lang="nb-NO" dirty="0" smtClean="0"/>
              <a:t> </a:t>
            </a:r>
            <a:r>
              <a:rPr lang="nb-NO" dirty="0" err="1" smtClean="0"/>
              <a:t>hypotesh</a:t>
            </a:r>
            <a:r>
              <a:rPr lang="nb-NO" dirty="0" smtClean="0"/>
              <a:t> </a:t>
            </a:r>
            <a:r>
              <a:rPr lang="nb-NO" dirty="0" err="1" smtClean="0"/>
              <a:t>jïh</a:t>
            </a:r>
            <a:r>
              <a:rPr lang="nb-NO" dirty="0" smtClean="0"/>
              <a:t> </a:t>
            </a:r>
            <a:r>
              <a:rPr lang="nb-NO" dirty="0" err="1" smtClean="0"/>
              <a:t>teorijh</a:t>
            </a:r>
            <a:r>
              <a:rPr lang="nb-NO" dirty="0" smtClean="0"/>
              <a:t> </a:t>
            </a:r>
            <a:r>
              <a:rPr lang="nb-NO" dirty="0" err="1" smtClean="0"/>
              <a:t>dïsse</a:t>
            </a:r>
            <a:r>
              <a:rPr lang="nb-NO" dirty="0" smtClean="0"/>
              <a:t> </a:t>
            </a:r>
            <a:r>
              <a:rPr lang="nb-NO" dirty="0" err="1" smtClean="0"/>
              <a:t>tjöönghkeme</a:t>
            </a:r>
            <a:endParaRPr lang="nb-NO" dirty="0" smtClean="0"/>
          </a:p>
          <a:p>
            <a:r>
              <a:rPr lang="nb-NO" dirty="0" smtClean="0"/>
              <a:t>Funksjonelle </a:t>
            </a:r>
            <a:r>
              <a:rPr lang="nb-NO" dirty="0" err="1"/>
              <a:t>morfologije</a:t>
            </a:r>
            <a:r>
              <a:rPr lang="nb-NO" dirty="0"/>
              <a:t> </a:t>
            </a:r>
            <a:r>
              <a:rPr lang="nb-NO" dirty="0" err="1"/>
              <a:t>haastadihks</a:t>
            </a:r>
            <a:r>
              <a:rPr lang="nb-NO" dirty="0"/>
              <a:t> </a:t>
            </a:r>
            <a:r>
              <a:rPr lang="nb-NO" dirty="0" err="1"/>
              <a:t>seamma</a:t>
            </a:r>
            <a:r>
              <a:rPr lang="nb-NO" dirty="0"/>
              <a:t> </a:t>
            </a:r>
            <a:r>
              <a:rPr lang="nb-NO" dirty="0" err="1"/>
              <a:t>saaht</a:t>
            </a:r>
            <a:r>
              <a:rPr lang="nb-NO" dirty="0"/>
              <a:t> G2-gïele</a:t>
            </a:r>
            <a:endParaRPr lang="nb-NO" dirty="0" smtClean="0"/>
          </a:p>
          <a:p>
            <a:r>
              <a:rPr lang="nb-NO" dirty="0" smtClean="0"/>
              <a:t>G1-gïele G2-gïelem </a:t>
            </a:r>
            <a:r>
              <a:rPr lang="nb-NO" dirty="0" err="1" smtClean="0"/>
              <a:t>tsavtsa</a:t>
            </a:r>
            <a:endParaRPr lang="nb-NO" dirty="0" smtClean="0"/>
          </a:p>
          <a:p>
            <a:r>
              <a:rPr lang="nb-NO" dirty="0" smtClean="0"/>
              <a:t>G2-grammatihke: UG + G1 + G2</a:t>
            </a:r>
          </a:p>
          <a:p>
            <a:r>
              <a:rPr lang="nb-NO" dirty="0" err="1" smtClean="0"/>
              <a:t>Gosse</a:t>
            </a:r>
            <a:r>
              <a:rPr lang="nb-NO" dirty="0" smtClean="0"/>
              <a:t> G2:m </a:t>
            </a:r>
            <a:r>
              <a:rPr lang="nb-NO" dirty="0" err="1" smtClean="0"/>
              <a:t>nuhtjedh</a:t>
            </a:r>
            <a:r>
              <a:rPr lang="nb-NO" dirty="0" smtClean="0"/>
              <a:t> </a:t>
            </a:r>
            <a:r>
              <a:rPr lang="nb-NO" dirty="0" err="1" smtClean="0"/>
              <a:t>boehtelem</a:t>
            </a:r>
            <a:r>
              <a:rPr lang="nb-NO" dirty="0" smtClean="0"/>
              <a:t> </a:t>
            </a:r>
            <a:r>
              <a:rPr lang="nb-NO" dirty="0" err="1" smtClean="0"/>
              <a:t>gupmehte</a:t>
            </a:r>
            <a:r>
              <a:rPr lang="nb-NO" dirty="0" smtClean="0"/>
              <a:t>, </a:t>
            </a:r>
            <a:r>
              <a:rPr lang="nb-NO" dirty="0" err="1" smtClean="0"/>
              <a:t>pryövoe</a:t>
            </a:r>
            <a:r>
              <a:rPr lang="nb-NO" dirty="0" smtClean="0"/>
              <a:t> </a:t>
            </a:r>
            <a:r>
              <a:rPr lang="nb-NO" dirty="0" err="1" smtClean="0"/>
              <a:t>nuekies</a:t>
            </a:r>
            <a:r>
              <a:rPr lang="nb-NO" dirty="0" smtClean="0"/>
              <a:t> </a:t>
            </a:r>
            <a:r>
              <a:rPr lang="nb-NO" dirty="0" err="1" smtClean="0"/>
              <a:t>boehtelistie</a:t>
            </a:r>
            <a:r>
              <a:rPr lang="nb-NO" dirty="0" smtClean="0"/>
              <a:t> </a:t>
            </a:r>
            <a:r>
              <a:rPr lang="nb-NO" dirty="0" err="1" smtClean="0"/>
              <a:t>mïernjedh</a:t>
            </a:r>
            <a:endParaRPr lang="nb-NO" dirty="0" smtClean="0"/>
          </a:p>
          <a:p>
            <a:r>
              <a:rPr lang="nb-NO" dirty="0" smtClean="0"/>
              <a:t>Funksjonelle </a:t>
            </a:r>
            <a:r>
              <a:rPr lang="nb-NO" dirty="0" err="1" smtClean="0"/>
              <a:t>morfologijen</a:t>
            </a:r>
            <a:r>
              <a:rPr lang="nb-NO" dirty="0" smtClean="0"/>
              <a:t> </a:t>
            </a:r>
            <a:r>
              <a:rPr lang="nb-NO" dirty="0" err="1" smtClean="0"/>
              <a:t>namhtah</a:t>
            </a:r>
            <a:r>
              <a:rPr lang="nb-NO" dirty="0" smtClean="0"/>
              <a:t> </a:t>
            </a:r>
            <a:r>
              <a:rPr lang="nb-NO" dirty="0" err="1" smtClean="0"/>
              <a:t>ij</a:t>
            </a:r>
            <a:r>
              <a:rPr lang="nb-NO" dirty="0" smtClean="0"/>
              <a:t> </a:t>
            </a:r>
            <a:r>
              <a:rPr lang="nb-NO" dirty="0" err="1" smtClean="0"/>
              <a:t>mubpie</a:t>
            </a:r>
            <a:r>
              <a:rPr lang="nb-NO" dirty="0" smtClean="0"/>
              <a:t> </a:t>
            </a:r>
            <a:r>
              <a:rPr lang="nb-NO" dirty="0" err="1" smtClean="0"/>
              <a:t>gïele</a:t>
            </a:r>
            <a:r>
              <a:rPr lang="nb-NO" dirty="0" smtClean="0"/>
              <a:t> </a:t>
            </a:r>
            <a:r>
              <a:rPr lang="nb-NO" dirty="0" err="1" smtClean="0"/>
              <a:t>buajhkoes</a:t>
            </a:r>
            <a:r>
              <a:rPr lang="nb-NO" dirty="0" smtClean="0"/>
              <a:t> </a:t>
            </a:r>
            <a:r>
              <a:rPr lang="nb-NO" dirty="0" err="1" smtClean="0"/>
              <a:t>sjïdth</a:t>
            </a:r>
            <a:endParaRPr lang="sma-NO" dirty="0"/>
          </a:p>
        </p:txBody>
      </p:sp>
      <p:pic>
        <p:nvPicPr>
          <p:cNvPr id="4" name="Bil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53" y="2424290"/>
            <a:ext cx="4184068" cy="327736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416113" y="2672859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G1</a:t>
            </a:r>
            <a:endParaRPr lang="sma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0926105" y="2488193"/>
            <a:ext cx="65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G2</a:t>
            </a:r>
            <a:endParaRPr lang="sma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067353" y="5816960"/>
            <a:ext cx="352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/>
              <a:t>Gaaltije</a:t>
            </a:r>
            <a:r>
              <a:rPr lang="nb-NO" sz="1000" dirty="0" smtClean="0"/>
              <a:t>: </a:t>
            </a:r>
            <a:r>
              <a:rPr lang="sma-NO" sz="1000" u="sng" dirty="0">
                <a:hlinkClick r:id="rId4"/>
              </a:rPr>
              <a:t>https://www.futurelearn.com/courses/understanding-language/0/steps/4144</a:t>
            </a:r>
            <a:endParaRPr lang="sma-NO" sz="1000" dirty="0"/>
          </a:p>
          <a:p>
            <a:r>
              <a:rPr lang="nb-NO" dirty="0" smtClean="0"/>
              <a:t> </a:t>
            </a:r>
            <a:endParaRPr lang="sma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062840" y="3788708"/>
            <a:ext cx="1529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/>
              <a:t>Grammatical</a:t>
            </a:r>
            <a:r>
              <a:rPr lang="nb-NO" sz="1000" dirty="0" smtClean="0"/>
              <a:t> </a:t>
            </a:r>
            <a:r>
              <a:rPr lang="nb-NO" sz="1000" dirty="0" err="1" smtClean="0"/>
              <a:t>Bottleneck</a:t>
            </a:r>
            <a:endParaRPr lang="sma-NO" sz="10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767560" y="5188803"/>
            <a:ext cx="1696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ma-NO" sz="1000" dirty="0"/>
              <a:t>Grammatical</a:t>
            </a:r>
            <a:r>
              <a:rPr lang="sma-NO" sz="1000" dirty="0" smtClean="0"/>
              <a:t>/ Functional </a:t>
            </a:r>
            <a:r>
              <a:rPr lang="sma-NO" sz="1000" dirty="0"/>
              <a:t>Morphemes</a:t>
            </a:r>
          </a:p>
          <a:p>
            <a:endParaRPr lang="sma-NO" sz="1000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Bottleneckhypotese</a:t>
            </a:r>
            <a:endParaRPr lang="sma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ma-NO" dirty="0" smtClean="0"/>
              <a:t>Dan </a:t>
            </a:r>
            <a:r>
              <a:rPr lang="sma-NO" dirty="0"/>
              <a:t>åvteste syntakse universelle, dellie ij geerve G2-gïelen komplekse struktuvrh jïh sisvegem guarkedh jis G2-lïerijh dam funksjonelle morfologijem leah </a:t>
            </a:r>
            <a:r>
              <a:rPr lang="sma-NO" dirty="0" smtClean="0"/>
              <a:t>vejtiestamme</a:t>
            </a:r>
          </a:p>
          <a:p>
            <a:r>
              <a:rPr lang="sma-NO" dirty="0" smtClean="0"/>
              <a:t>Juktie </a:t>
            </a:r>
            <a:r>
              <a:rPr lang="sma-NO" dirty="0"/>
              <a:t>syntaksem jïh goerkesimmiem vejtiestidh, dellie G2-lïerijh tjiehtieh boehteletjovven (Bottleneck:n) baaktoe </a:t>
            </a:r>
            <a:r>
              <a:rPr lang="sma-NO" dirty="0" smtClean="0"/>
              <a:t>jaksedh</a:t>
            </a:r>
            <a:endParaRPr lang="sma-NO" dirty="0"/>
          </a:p>
          <a:p>
            <a:endParaRPr lang="sma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Elin Fjellheim, Leevangke/Lievenge, 03.10.19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tyrer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2071</TotalTime>
  <Words>1096</Words>
  <Application>Microsoft Office PowerPoint</Application>
  <PresentationFormat>Widescreen</PresentationFormat>
  <Paragraphs>188</Paragraphs>
  <Slides>23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Ion-styrerom</vt:lpstr>
      <vt:lpstr>Åarjelsaemien mubpiengïeline</vt:lpstr>
      <vt:lpstr>Åeniedimmieh</vt:lpstr>
      <vt:lpstr>Åarjelsaemien mubpiengïeline</vt:lpstr>
      <vt:lpstr>Hypotese </vt:lpstr>
      <vt:lpstr>Goerehtimmien gyhtjelassh</vt:lpstr>
      <vt:lpstr>Funksjonelle morfologije</vt:lpstr>
      <vt:lpstr>Funksjonelle morfologije</vt:lpstr>
      <vt:lpstr>Bottleneckhypotese</vt:lpstr>
      <vt:lpstr>Bottleneckhypotese</vt:lpstr>
      <vt:lpstr>Goerehtimmien lïhtsegh</vt:lpstr>
      <vt:lpstr>Goerehtimmien lïhtsegh</vt:lpstr>
      <vt:lpstr>Lïerehtimmie 1 Clozetest</vt:lpstr>
      <vt:lpstr>Lïerehtimmie 2 Produksjovnelïerehtimmie</vt:lpstr>
      <vt:lpstr>Goerehtimmien illeldahkh</vt:lpstr>
      <vt:lpstr>Direkte objeekth mïerhkesjidh</vt:lpstr>
      <vt:lpstr>Direkte objeekth mïerhkesjidh</vt:lpstr>
      <vt:lpstr>Direkte objeekth mïerhkesjidh</vt:lpstr>
      <vt:lpstr>Variasjovnegamta</vt:lpstr>
      <vt:lpstr>Åarjelsaemien mubpiengïeline</vt:lpstr>
      <vt:lpstr>Åarjelsaemien mubpiengïeline</vt:lpstr>
      <vt:lpstr>Gaaltijh</vt:lpstr>
      <vt:lpstr>Raajeselearoe</vt:lpstr>
      <vt:lpstr>Saemien lohkemejarnge</vt:lpstr>
    </vt:vector>
  </TitlesOfParts>
  <Company>Samisk høgskole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Åarjelsaemien mubpiengïeline</dc:title>
  <dc:creator>Fjellheim, Elin</dc:creator>
  <cp:lastModifiedBy>Fjellheim, Elin</cp:lastModifiedBy>
  <cp:revision>112</cp:revision>
  <cp:lastPrinted>2019-09-29T21:40:51Z</cp:lastPrinted>
  <dcterms:created xsi:type="dcterms:W3CDTF">2019-09-23T09:34:57Z</dcterms:created>
  <dcterms:modified xsi:type="dcterms:W3CDTF">2019-10-04T06:45:23Z</dcterms:modified>
</cp:coreProperties>
</file>