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0" r:id="rId3"/>
    <p:sldMasterId id="2147483679" r:id="rId4"/>
    <p:sldMasterId id="2147483687" r:id="rId5"/>
    <p:sldMasterId id="2147483695" r:id="rId6"/>
  </p:sldMasterIdLst>
  <p:notesMasterIdLst>
    <p:notesMasterId r:id="rId27"/>
  </p:notesMasterIdLst>
  <p:sldIdLst>
    <p:sldId id="256" r:id="rId7"/>
    <p:sldId id="258" r:id="rId8"/>
    <p:sldId id="257" r:id="rId9"/>
    <p:sldId id="351" r:id="rId10"/>
    <p:sldId id="355" r:id="rId11"/>
    <p:sldId id="259" r:id="rId12"/>
    <p:sldId id="352" r:id="rId13"/>
    <p:sldId id="371" r:id="rId14"/>
    <p:sldId id="356" r:id="rId15"/>
    <p:sldId id="365" r:id="rId16"/>
    <p:sldId id="367" r:id="rId17"/>
    <p:sldId id="366" r:id="rId18"/>
    <p:sldId id="372" r:id="rId19"/>
    <p:sldId id="358" r:id="rId20"/>
    <p:sldId id="369" r:id="rId21"/>
    <p:sldId id="360" r:id="rId22"/>
    <p:sldId id="294" r:id="rId23"/>
    <p:sldId id="370" r:id="rId24"/>
    <p:sldId id="357" r:id="rId25"/>
    <p:sldId id="364"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66F"/>
    <a:srgbClr val="F57BC9"/>
    <a:srgbClr val="000000"/>
    <a:srgbClr val="FFF979"/>
    <a:srgbClr val="FFF64B"/>
    <a:srgbClr val="FBFBBD"/>
    <a:srgbClr val="F1F68E"/>
    <a:srgbClr val="DFFCDC"/>
    <a:srgbClr val="FAB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17" autoAdjust="0"/>
    <p:restoredTop sz="83314" autoAdjust="0"/>
  </p:normalViewPr>
  <p:slideViewPr>
    <p:cSldViewPr>
      <p:cViewPr varScale="1">
        <p:scale>
          <a:sx n="56" d="100"/>
          <a:sy n="56" d="100"/>
        </p:scale>
        <p:origin x="308" y="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00B7E-7A17-47E8-A5AB-33071C0C8AAA}" type="datetimeFigureOut">
              <a:rPr lang="sv-SE" smtClean="0"/>
              <a:pPr/>
              <a:t>2019-10-03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7609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A9264AB5-3208-46EB-A2CB-53BA67DEFF15}" type="slidenum">
              <a:rPr lang="sv-SE" smtClean="0"/>
              <a:pPr/>
              <a:t>1</a:t>
            </a:fld>
            <a:endParaRPr lang="sv-SE"/>
          </a:p>
        </p:txBody>
      </p:sp>
    </p:spTree>
    <p:extLst>
      <p:ext uri="{BB962C8B-B14F-4D97-AF65-F5344CB8AC3E}">
        <p14:creationId xmlns:p14="http://schemas.microsoft.com/office/powerpoint/2010/main" val="3503828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Dualis förknippas ofta med samiska språk i populärvetenskapliga kontexter, men jag tror de flesta är nog överens om att modersmålstalare av samiska inte använder dualisverbformer regelbundet. Det som istället händer är att man använder pluralformerna, som i detta exempel: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Platshållare för bildnummer 3"/>
          <p:cNvSpPr>
            <a:spLocks noGrp="1"/>
          </p:cNvSpPr>
          <p:nvPr>
            <p:ph type="sldNum" sz="quarter" idx="5"/>
          </p:nvPr>
        </p:nvSpPr>
        <p:spPr/>
        <p:txBody>
          <a:bodyPr/>
          <a:lstStyle/>
          <a:p>
            <a:fld id="{A9264AB5-3208-46EB-A2CB-53BA67DEFF15}" type="slidenum">
              <a:rPr lang="sv-SE" smtClean="0"/>
              <a:pPr/>
              <a:t>14</a:t>
            </a:fld>
            <a:endParaRPr lang="sv-SE"/>
          </a:p>
        </p:txBody>
      </p:sp>
    </p:spTree>
    <p:extLst>
      <p:ext uri="{BB962C8B-B14F-4D97-AF65-F5344CB8AC3E}">
        <p14:creationId xmlns:p14="http://schemas.microsoft.com/office/powerpoint/2010/main" val="2558385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Dualis förknippas ofta med samiska språk i populärvetenskapliga kontexter, men jag tror de flesta är nog överens om att modersmålstalare av samiska inte använder dualisverbformer regelbundet. Det som istället händer är att man använder pluralformerna, som i detta exempel: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Platshållare för bildnummer 3"/>
          <p:cNvSpPr>
            <a:spLocks noGrp="1"/>
          </p:cNvSpPr>
          <p:nvPr>
            <p:ph type="sldNum" sz="quarter" idx="5"/>
          </p:nvPr>
        </p:nvSpPr>
        <p:spPr/>
        <p:txBody>
          <a:bodyPr/>
          <a:lstStyle/>
          <a:p>
            <a:fld id="{A9264AB5-3208-46EB-A2CB-53BA67DEFF15}" type="slidenum">
              <a:rPr lang="sv-SE" smtClean="0"/>
              <a:pPr/>
              <a:t>15</a:t>
            </a:fld>
            <a:endParaRPr lang="sv-SE"/>
          </a:p>
        </p:txBody>
      </p:sp>
    </p:spTree>
    <p:extLst>
      <p:ext uri="{BB962C8B-B14F-4D97-AF65-F5344CB8AC3E}">
        <p14:creationId xmlns:p14="http://schemas.microsoft.com/office/powerpoint/2010/main" val="1378887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A9264AB5-3208-46EB-A2CB-53BA67DEFF15}" type="slidenum">
              <a:rPr lang="sv-SE" smtClean="0"/>
              <a:pPr/>
              <a:t>16</a:t>
            </a:fld>
            <a:endParaRPr lang="sv-SE"/>
          </a:p>
        </p:txBody>
      </p:sp>
    </p:spTree>
    <p:extLst>
      <p:ext uri="{BB962C8B-B14F-4D97-AF65-F5344CB8AC3E}">
        <p14:creationId xmlns:p14="http://schemas.microsoft.com/office/powerpoint/2010/main" val="319299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intressanta här tycker jag är att grupp 2 är den minsta i systemet, men </a:t>
            </a:r>
            <a:r>
              <a:rPr lang="sv-SE" dirty="0" err="1"/>
              <a:t>trekker</a:t>
            </a:r>
            <a:r>
              <a:rPr lang="sv-SE" dirty="0"/>
              <a:t>/drar ändå till sig verb från de andra grupperna. </a:t>
            </a:r>
          </a:p>
          <a:p>
            <a:r>
              <a:rPr lang="sv-SE" dirty="0"/>
              <a:t>Jag ser vidare en tendens att vissa trestaviga verb förkortas till tvåstaviga, som </a:t>
            </a:r>
            <a:r>
              <a:rPr lang="sv-SE" dirty="0" err="1"/>
              <a:t>vaestiedidh</a:t>
            </a:r>
            <a:r>
              <a:rPr lang="sv-SE" dirty="0"/>
              <a:t> &gt; </a:t>
            </a:r>
            <a:r>
              <a:rPr lang="sv-SE" dirty="0" err="1"/>
              <a:t>vaestedh</a:t>
            </a:r>
            <a:r>
              <a:rPr lang="sv-SE" dirty="0"/>
              <a:t>; </a:t>
            </a:r>
            <a:endParaRPr lang="en-GB" dirty="0"/>
          </a:p>
        </p:txBody>
      </p:sp>
      <p:sp>
        <p:nvSpPr>
          <p:cNvPr id="4" name="Platshållare för bildnummer 3"/>
          <p:cNvSpPr>
            <a:spLocks noGrp="1"/>
          </p:cNvSpPr>
          <p:nvPr>
            <p:ph type="sldNum" sz="quarter" idx="5"/>
          </p:nvPr>
        </p:nvSpPr>
        <p:spPr/>
        <p:txBody>
          <a:bodyPr/>
          <a:lstStyle/>
          <a:p>
            <a:fld id="{A9264AB5-3208-46EB-A2CB-53BA67DEFF15}" type="slidenum">
              <a:rPr lang="sv-SE" smtClean="0"/>
              <a:pPr/>
              <a:t>19</a:t>
            </a:fld>
            <a:endParaRPr lang="sv-SE"/>
          </a:p>
        </p:txBody>
      </p:sp>
    </p:spTree>
    <p:extLst>
      <p:ext uri="{BB962C8B-B14F-4D97-AF65-F5344CB8AC3E}">
        <p14:creationId xmlns:p14="http://schemas.microsoft.com/office/powerpoint/2010/main" val="153730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kommer inte gå in på hur jag får fram mina data nu, men vi kan gärna ta upp det efteråt. </a:t>
            </a:r>
            <a:r>
              <a:rPr lang="sv-SE" dirty="0" err="1"/>
              <a:t>Grundlaget</a:t>
            </a:r>
            <a:r>
              <a:rPr lang="sv-SE" dirty="0"/>
              <a:t> för analysen kommer jag dock presentera alldeles strax.</a:t>
            </a:r>
          </a:p>
          <a:p>
            <a:r>
              <a:rPr lang="sv-SE" dirty="0"/>
              <a:t>Jag fokuserar på verbformerna och den indelning som är mest rimlig eller som man kan argumentera för utifrån </a:t>
            </a:r>
            <a:r>
              <a:rPr lang="sv-SE" dirty="0" err="1"/>
              <a:t>datan</a:t>
            </a:r>
            <a:r>
              <a:rPr lang="sv-SE" dirty="0"/>
              <a:t>. Så jag kommer stanna på form-sidan och inte gå in så mycket på funktionen. Men även detta kan vi gärna ta upp senare.</a:t>
            </a:r>
          </a:p>
          <a:p>
            <a:endParaRPr lang="sv-SE" dirty="0"/>
          </a:p>
        </p:txBody>
      </p:sp>
      <p:sp>
        <p:nvSpPr>
          <p:cNvPr id="4" name="Platshållare för bildnummer 3"/>
          <p:cNvSpPr>
            <a:spLocks noGrp="1"/>
          </p:cNvSpPr>
          <p:nvPr>
            <p:ph type="sldNum" sz="quarter" idx="5"/>
          </p:nvPr>
        </p:nvSpPr>
        <p:spPr/>
        <p:txBody>
          <a:bodyPr/>
          <a:lstStyle/>
          <a:p>
            <a:fld id="{A9264AB5-3208-46EB-A2CB-53BA67DEFF15}" type="slidenum">
              <a:rPr lang="sv-SE" smtClean="0"/>
              <a:pPr/>
              <a:t>2</a:t>
            </a:fld>
            <a:endParaRPr lang="sv-SE"/>
          </a:p>
        </p:txBody>
      </p:sp>
    </p:spTree>
    <p:extLst>
      <p:ext uri="{BB962C8B-B14F-4D97-AF65-F5344CB8AC3E}">
        <p14:creationId xmlns:p14="http://schemas.microsoft.com/office/powerpoint/2010/main" val="121484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nog kanske väldigt uppenbart, men jag försöker vända lite på perspektivet här. Om man tittar på en massa sydsamiska verb, vad är det vi ser? Vad är det vi ser evidens för? Vilka är de stora drag, de relevanta drag i systemet?</a:t>
            </a:r>
            <a:endParaRPr lang="en-GB" dirty="0"/>
          </a:p>
        </p:txBody>
      </p:sp>
      <p:sp>
        <p:nvSpPr>
          <p:cNvPr id="4" name="Platshållare för bildnummer 3"/>
          <p:cNvSpPr>
            <a:spLocks noGrp="1"/>
          </p:cNvSpPr>
          <p:nvPr>
            <p:ph type="sldNum" sz="quarter" idx="5"/>
          </p:nvPr>
        </p:nvSpPr>
        <p:spPr/>
        <p:txBody>
          <a:bodyPr/>
          <a:lstStyle/>
          <a:p>
            <a:fld id="{A9264AB5-3208-46EB-A2CB-53BA67DEFF15}" type="slidenum">
              <a:rPr lang="sv-SE" smtClean="0"/>
              <a:pPr/>
              <a:t>5</a:t>
            </a:fld>
            <a:endParaRPr lang="sv-SE"/>
          </a:p>
        </p:txBody>
      </p:sp>
    </p:spTree>
    <p:extLst>
      <p:ext uri="{BB962C8B-B14F-4D97-AF65-F5344CB8AC3E}">
        <p14:creationId xmlns:p14="http://schemas.microsoft.com/office/powerpoint/2010/main" val="27744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hittar då alltså evidens för tre verbgrupper</a:t>
            </a:r>
            <a:endParaRPr lang="en-GB" dirty="0"/>
          </a:p>
        </p:txBody>
      </p:sp>
      <p:sp>
        <p:nvSpPr>
          <p:cNvPr id="4" name="Platshållare för bildnummer 3"/>
          <p:cNvSpPr>
            <a:spLocks noGrp="1"/>
          </p:cNvSpPr>
          <p:nvPr>
            <p:ph type="sldNum" sz="quarter" idx="5"/>
          </p:nvPr>
        </p:nvSpPr>
        <p:spPr/>
        <p:txBody>
          <a:bodyPr/>
          <a:lstStyle/>
          <a:p>
            <a:fld id="{A9264AB5-3208-46EB-A2CB-53BA67DEFF15}" type="slidenum">
              <a:rPr lang="sv-SE" smtClean="0"/>
              <a:pPr/>
              <a:t>6</a:t>
            </a:fld>
            <a:endParaRPr lang="sv-SE"/>
          </a:p>
        </p:txBody>
      </p:sp>
    </p:spTree>
    <p:extLst>
      <p:ext uri="{BB962C8B-B14F-4D97-AF65-F5344CB8AC3E}">
        <p14:creationId xmlns:p14="http://schemas.microsoft.com/office/powerpoint/2010/main" val="4000376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är medveten om att materialet är begränsat och att det förstås har sin bias, men å andra sidan så tror jag att det ändå är något representativt, och även om det inte är tusentals ord, om vi tänker på </a:t>
            </a:r>
            <a:r>
              <a:rPr lang="sv-SE" dirty="0" err="1"/>
              <a:t>Zipfs</a:t>
            </a:r>
            <a:r>
              <a:rPr lang="sv-SE" dirty="0"/>
              <a:t> lag så är det nog ett antal som man kan jobba med </a:t>
            </a:r>
            <a:r>
              <a:rPr lang="sv-SE" dirty="0" err="1"/>
              <a:t>med</a:t>
            </a:r>
            <a:r>
              <a:rPr lang="sv-SE" dirty="0"/>
              <a:t> gott samvete.</a:t>
            </a:r>
            <a:endParaRPr lang="en-GB" dirty="0"/>
          </a:p>
        </p:txBody>
      </p:sp>
      <p:sp>
        <p:nvSpPr>
          <p:cNvPr id="4" name="Platshållare för bildnummer 3"/>
          <p:cNvSpPr>
            <a:spLocks noGrp="1"/>
          </p:cNvSpPr>
          <p:nvPr>
            <p:ph type="sldNum" sz="quarter" idx="5"/>
          </p:nvPr>
        </p:nvSpPr>
        <p:spPr/>
        <p:txBody>
          <a:bodyPr/>
          <a:lstStyle/>
          <a:p>
            <a:fld id="{A9264AB5-3208-46EB-A2CB-53BA67DEFF15}" type="slidenum">
              <a:rPr lang="sv-SE" smtClean="0"/>
              <a:pPr/>
              <a:t>7</a:t>
            </a:fld>
            <a:endParaRPr lang="sv-SE"/>
          </a:p>
        </p:txBody>
      </p:sp>
    </p:spTree>
    <p:extLst>
      <p:ext uri="{BB962C8B-B14F-4D97-AF65-F5344CB8AC3E}">
        <p14:creationId xmlns:p14="http://schemas.microsoft.com/office/powerpoint/2010/main" val="229100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ska bara gå in i det här lite snabbt. Jag nämnde ju att jag har ca. 700 verbformer plus ca 100 parallella former.  Dessa parallella former visar på rörelse av verben mellan de olika verbgrupperna.  </a:t>
            </a:r>
            <a:endParaRPr lang="en-GB" dirty="0"/>
          </a:p>
        </p:txBody>
      </p:sp>
      <p:sp>
        <p:nvSpPr>
          <p:cNvPr id="4" name="Platshållare för bildnummer 3"/>
          <p:cNvSpPr>
            <a:spLocks noGrp="1"/>
          </p:cNvSpPr>
          <p:nvPr>
            <p:ph type="sldNum" sz="quarter" idx="5"/>
          </p:nvPr>
        </p:nvSpPr>
        <p:spPr/>
        <p:txBody>
          <a:bodyPr/>
          <a:lstStyle/>
          <a:p>
            <a:fld id="{A9264AB5-3208-46EB-A2CB-53BA67DEFF15}" type="slidenum">
              <a:rPr lang="sv-SE" smtClean="0"/>
              <a:pPr/>
              <a:t>9</a:t>
            </a:fld>
            <a:endParaRPr lang="sv-SE"/>
          </a:p>
        </p:txBody>
      </p:sp>
    </p:spTree>
    <p:extLst>
      <p:ext uri="{BB962C8B-B14F-4D97-AF65-F5344CB8AC3E}">
        <p14:creationId xmlns:p14="http://schemas.microsoft.com/office/powerpoint/2010/main" val="2821785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är 3Sg intressant – jo, eftersom detta är en högfrekvent form, och här sker det en del som jag tycker är både oklart, och intressant.</a:t>
            </a:r>
          </a:p>
          <a:p>
            <a:endParaRPr lang="en-GB" dirty="0"/>
          </a:p>
          <a:p>
            <a:r>
              <a:rPr lang="en-GB" dirty="0"/>
              <a:t>O-</a:t>
            </a:r>
            <a:r>
              <a:rPr lang="en-GB" dirty="0" err="1"/>
              <a:t>omljudda</a:t>
            </a:r>
            <a:r>
              <a:rPr lang="en-GB" dirty="0"/>
              <a:t> former </a:t>
            </a:r>
            <a:r>
              <a:rPr lang="en-GB" dirty="0" err="1"/>
              <a:t>även</a:t>
            </a:r>
            <a:r>
              <a:rPr lang="en-GB" dirty="0"/>
              <a:t> I </a:t>
            </a:r>
            <a:r>
              <a:rPr lang="en-GB" dirty="0" err="1"/>
              <a:t>dåtid</a:t>
            </a:r>
            <a:r>
              <a:rPr lang="en-GB" dirty="0"/>
              <a:t>: </a:t>
            </a:r>
            <a:r>
              <a:rPr lang="en-GB" dirty="0" err="1"/>
              <a:t>vuajnim</a:t>
            </a:r>
            <a:r>
              <a:rPr lang="en-GB" dirty="0"/>
              <a:t>, </a:t>
            </a:r>
            <a:r>
              <a:rPr lang="en-GB" dirty="0" err="1"/>
              <a:t>tjaelim</a:t>
            </a:r>
            <a:endParaRPr lang="en-GB" dirty="0"/>
          </a:p>
        </p:txBody>
      </p:sp>
      <p:sp>
        <p:nvSpPr>
          <p:cNvPr id="4" name="Platshållare för bildnummer 3"/>
          <p:cNvSpPr>
            <a:spLocks noGrp="1"/>
          </p:cNvSpPr>
          <p:nvPr>
            <p:ph type="sldNum" sz="quarter" idx="5"/>
          </p:nvPr>
        </p:nvSpPr>
        <p:spPr/>
        <p:txBody>
          <a:bodyPr/>
          <a:lstStyle/>
          <a:p>
            <a:fld id="{A9264AB5-3208-46EB-A2CB-53BA67DEFF15}" type="slidenum">
              <a:rPr lang="sv-SE" smtClean="0"/>
              <a:pPr/>
              <a:t>10</a:t>
            </a:fld>
            <a:endParaRPr lang="sv-SE"/>
          </a:p>
        </p:txBody>
      </p:sp>
    </p:spTree>
    <p:extLst>
      <p:ext uri="{BB962C8B-B14F-4D97-AF65-F5344CB8AC3E}">
        <p14:creationId xmlns:p14="http://schemas.microsoft.com/office/powerpoint/2010/main" val="72123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är 3Sg intressant – jo, eftersom detta är en högfrekvent form, och här sker det en del som jag tycker är både oklart, och intressant.</a:t>
            </a:r>
          </a:p>
          <a:p>
            <a:endParaRPr lang="en-GB" dirty="0"/>
          </a:p>
          <a:p>
            <a:r>
              <a:rPr lang="en-GB" dirty="0"/>
              <a:t>O-</a:t>
            </a:r>
            <a:r>
              <a:rPr lang="en-GB" dirty="0" err="1"/>
              <a:t>omljudda</a:t>
            </a:r>
            <a:r>
              <a:rPr lang="en-GB" dirty="0"/>
              <a:t> former </a:t>
            </a:r>
            <a:r>
              <a:rPr lang="en-GB" dirty="0" err="1"/>
              <a:t>även</a:t>
            </a:r>
            <a:r>
              <a:rPr lang="en-GB" dirty="0"/>
              <a:t> I </a:t>
            </a:r>
            <a:r>
              <a:rPr lang="en-GB" dirty="0" err="1"/>
              <a:t>dåtid</a:t>
            </a:r>
            <a:r>
              <a:rPr lang="en-GB" dirty="0"/>
              <a:t>: </a:t>
            </a:r>
            <a:r>
              <a:rPr lang="en-GB" dirty="0" err="1"/>
              <a:t>vuajnim</a:t>
            </a:r>
            <a:r>
              <a:rPr lang="en-GB" dirty="0"/>
              <a:t>, </a:t>
            </a:r>
            <a:r>
              <a:rPr lang="en-GB" dirty="0" err="1"/>
              <a:t>tjaelim</a:t>
            </a:r>
            <a:r>
              <a:rPr lang="en-GB" dirty="0"/>
              <a:t>.</a:t>
            </a:r>
          </a:p>
          <a:p>
            <a:r>
              <a:rPr lang="en-GB" dirty="0"/>
              <a:t>Tre-</a:t>
            </a:r>
            <a:r>
              <a:rPr lang="en-GB" dirty="0" err="1"/>
              <a:t>stavelseverb</a:t>
            </a:r>
            <a:r>
              <a:rPr lang="en-GB" dirty="0"/>
              <a:t> </a:t>
            </a:r>
            <a:r>
              <a:rPr lang="en-GB" dirty="0" err="1"/>
              <a:t>som</a:t>
            </a:r>
            <a:r>
              <a:rPr lang="en-GB" dirty="0"/>
              <a:t> </a:t>
            </a:r>
            <a:r>
              <a:rPr lang="en-GB" dirty="0" err="1"/>
              <a:t>görs</a:t>
            </a:r>
            <a:r>
              <a:rPr lang="en-GB" dirty="0"/>
              <a:t> om till </a:t>
            </a:r>
            <a:r>
              <a:rPr lang="en-GB" dirty="0" err="1"/>
              <a:t>tvåstavelse</a:t>
            </a:r>
            <a:r>
              <a:rPr lang="en-GB" dirty="0"/>
              <a:t>// </a:t>
            </a:r>
            <a:r>
              <a:rPr lang="en-GB" dirty="0" err="1"/>
              <a:t>ingen</a:t>
            </a:r>
            <a:r>
              <a:rPr lang="en-GB" dirty="0"/>
              <a:t> </a:t>
            </a:r>
            <a:r>
              <a:rPr lang="en-GB" dirty="0" err="1"/>
              <a:t>skillnad</a:t>
            </a:r>
            <a:r>
              <a:rPr lang="en-GB" dirty="0"/>
              <a:t> </a:t>
            </a:r>
            <a:r>
              <a:rPr lang="en-GB" dirty="0" err="1"/>
              <a:t>mellan</a:t>
            </a:r>
            <a:r>
              <a:rPr lang="en-GB" dirty="0"/>
              <a:t> </a:t>
            </a:r>
            <a:r>
              <a:rPr lang="en-GB" dirty="0" err="1"/>
              <a:t>avledd</a:t>
            </a:r>
            <a:r>
              <a:rPr lang="en-GB" dirty="0"/>
              <a:t> </a:t>
            </a:r>
            <a:r>
              <a:rPr lang="en-GB" dirty="0" err="1"/>
              <a:t>och</a:t>
            </a:r>
            <a:r>
              <a:rPr lang="en-GB" dirty="0"/>
              <a:t> </a:t>
            </a:r>
            <a:r>
              <a:rPr lang="en-GB" dirty="0" err="1"/>
              <a:t>grundform</a:t>
            </a:r>
            <a:endParaRPr lang="en-GB" dirty="0"/>
          </a:p>
        </p:txBody>
      </p:sp>
      <p:sp>
        <p:nvSpPr>
          <p:cNvPr id="4" name="Platshållare för bildnummer 3"/>
          <p:cNvSpPr>
            <a:spLocks noGrp="1"/>
          </p:cNvSpPr>
          <p:nvPr>
            <p:ph type="sldNum" sz="quarter" idx="5"/>
          </p:nvPr>
        </p:nvSpPr>
        <p:spPr/>
        <p:txBody>
          <a:bodyPr/>
          <a:lstStyle/>
          <a:p>
            <a:fld id="{A9264AB5-3208-46EB-A2CB-53BA67DEFF15}" type="slidenum">
              <a:rPr lang="sv-SE" smtClean="0"/>
              <a:pPr/>
              <a:t>11</a:t>
            </a:fld>
            <a:endParaRPr lang="sv-SE"/>
          </a:p>
        </p:txBody>
      </p:sp>
    </p:spTree>
    <p:extLst>
      <p:ext uri="{BB962C8B-B14F-4D97-AF65-F5344CB8AC3E}">
        <p14:creationId xmlns:p14="http://schemas.microsoft.com/office/powerpoint/2010/main" val="21317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A9264AB5-3208-46EB-A2CB-53BA67DEFF15}" type="slidenum">
              <a:rPr lang="sv-SE" smtClean="0"/>
              <a:pPr/>
              <a:t>12</a:t>
            </a:fld>
            <a:endParaRPr lang="sv-SE"/>
          </a:p>
        </p:txBody>
      </p:sp>
    </p:spTree>
    <p:extLst>
      <p:ext uri="{BB962C8B-B14F-4D97-AF65-F5344CB8AC3E}">
        <p14:creationId xmlns:p14="http://schemas.microsoft.com/office/powerpoint/2010/main" val="305211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Picture 2" descr="SU_PPT_eld"/>
          <p:cNvPicPr>
            <a:picLocks noChangeAspect="1" noChangeArrowheads="1"/>
          </p:cNvPicPr>
          <p:nvPr userDrawn="1"/>
        </p:nvPicPr>
        <p:blipFill>
          <a:blip r:embed="rId2" cstate="print"/>
          <a:srcRect l="4988" t="-362"/>
          <a:stretch>
            <a:fillRect/>
          </a:stretch>
        </p:blipFill>
        <p:spPr bwMode="auto">
          <a:xfrm>
            <a:off x="0" y="1571625"/>
            <a:ext cx="7258050" cy="5286375"/>
          </a:xfrm>
          <a:prstGeom prst="rect">
            <a:avLst/>
          </a:prstGeom>
          <a:noFill/>
        </p:spPr>
      </p:pic>
      <p:sp>
        <p:nvSpPr>
          <p:cNvPr id="2" name="Rubrik 1"/>
          <p:cNvSpPr>
            <a:spLocks noGrp="1"/>
          </p:cNvSpPr>
          <p:nvPr>
            <p:ph type="ctrTitle"/>
          </p:nvPr>
        </p:nvSpPr>
        <p:spPr>
          <a:xfrm>
            <a:off x="13440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a:t>Klicka här för att ändra format</a:t>
            </a:r>
            <a:endParaRPr lang="sv-SE" dirty="0"/>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1041600" y="6152400"/>
            <a:ext cx="1497600" cy="280800"/>
          </a:xfrm>
        </p:spPr>
        <p:txBody>
          <a:bodyPr/>
          <a:lstStyle/>
          <a:p>
            <a:fld id="{BC801ED4-9A26-414A-9836-166B493052E2}" type="datetime1">
              <a:rPr lang="sv-SE" smtClean="0"/>
              <a:pPr/>
              <a:t>2019-10-03</a:t>
            </a:fld>
            <a:endParaRPr lang="sv-SE"/>
          </a:p>
        </p:txBody>
      </p:sp>
      <p:sp>
        <p:nvSpPr>
          <p:cNvPr id="5" name="Platshållare för sidfot 4"/>
          <p:cNvSpPr>
            <a:spLocks noGrp="1"/>
          </p:cNvSpPr>
          <p:nvPr>
            <p:ph type="ftr" sz="quarter" idx="11"/>
          </p:nvPr>
        </p:nvSpPr>
        <p:spPr>
          <a:xfrm>
            <a:off x="2582400" y="6152400"/>
            <a:ext cx="5990400" cy="51696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784000" y="6152400"/>
            <a:ext cx="28448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C577F3DC-384F-4232-B8FA-638DD8592226}" type="datetime1">
              <a:rPr lang="sv-SE" smtClean="0"/>
              <a:pPr/>
              <a:t>2019-10-03</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D4786EAA-C8EF-4CDB-B365-FF66B9FFA9EC}"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E3D5F05F-C6FD-4057-BCE8-15CAFC2B6EE7}" type="datetime1">
              <a:rPr lang="sv-SE" smtClean="0"/>
              <a:pPr/>
              <a:t>2019-10-03</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91E7FDB6-33A7-4C83-BE47-B913F1163527}"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10A883E-BFB4-4E7E-BADB-D09749B99C21}" type="datetime1">
              <a:rPr lang="sv-SE" smtClean="0"/>
              <a:pPr/>
              <a:t>2019-10-03</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Picture 9" descr="SU_PPT_olivkvist"/>
          <p:cNvPicPr>
            <a:picLocks noChangeAspect="1" noChangeArrowheads="1"/>
          </p:cNvPicPr>
          <p:nvPr userDrawn="1"/>
        </p:nvPicPr>
        <p:blipFill>
          <a:blip r:embed="rId2" cstate="print"/>
          <a:srcRect l="1746"/>
          <a:stretch>
            <a:fillRect/>
          </a:stretch>
        </p:blipFill>
        <p:spPr bwMode="auto">
          <a:xfrm>
            <a:off x="1588" y="317500"/>
            <a:ext cx="6881812" cy="6540500"/>
          </a:xfrm>
          <a:prstGeom prst="rect">
            <a:avLst/>
          </a:prstGeom>
          <a:noFill/>
        </p:spPr>
      </p:pic>
      <p:sp>
        <p:nvSpPr>
          <p:cNvPr id="2" name="Rubrik 1"/>
          <p:cNvSpPr>
            <a:spLocks noGrp="1"/>
          </p:cNvSpPr>
          <p:nvPr>
            <p:ph type="ctrTitle"/>
          </p:nvPr>
        </p:nvSpPr>
        <p:spPr>
          <a:xfrm>
            <a:off x="13440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1041600" y="6152400"/>
            <a:ext cx="1497600" cy="280800"/>
          </a:xfrm>
        </p:spPr>
        <p:txBody>
          <a:bodyPr/>
          <a:lstStyle/>
          <a:p>
            <a:fld id="{D710EA90-21AA-4DAE-8BB3-7AE26694224B}" type="datetime1">
              <a:rPr lang="sv-SE" smtClean="0"/>
              <a:pPr/>
              <a:t>2019-10-03</a:t>
            </a:fld>
            <a:endParaRPr lang="sv-SE"/>
          </a:p>
        </p:txBody>
      </p:sp>
      <p:sp>
        <p:nvSpPr>
          <p:cNvPr id="5" name="Platshållare för sidfot 4"/>
          <p:cNvSpPr>
            <a:spLocks noGrp="1"/>
          </p:cNvSpPr>
          <p:nvPr>
            <p:ph type="ftr" sz="quarter" idx="11"/>
          </p:nvPr>
        </p:nvSpPr>
        <p:spPr>
          <a:xfrm>
            <a:off x="2582400" y="6152400"/>
            <a:ext cx="59904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784000" y="6152400"/>
            <a:ext cx="28448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476C8F79-A4A9-4F8B-A48F-5AFFABFA086B}"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BD256BB8-5A3C-4E54-AD8D-7B826A810964}" type="datetime1">
              <a:rPr lang="sv-SE" smtClean="0"/>
              <a:pPr/>
              <a:t>2019-10-03</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B8BC306C-03C6-41F8-B07C-45CCF9498CFA}"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0537F09-3DF1-437A-A6C4-75F622161507}" type="datetime1">
              <a:rPr lang="sv-SE" smtClean="0"/>
              <a:pPr/>
              <a:t>2019-10-03</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DE61BB14-BFD6-41F3-A704-D980D88BEC4E}"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66306B6-E1C0-4F22-84F1-7E36BCD05232}" type="datetime1">
              <a:rPr lang="sv-SE" smtClean="0"/>
              <a:pPr/>
              <a:t>2019-10-03</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773" y="1772816"/>
            <a:ext cx="8072440" cy="5505881"/>
          </a:xfrm>
          <a:prstGeom prst="rect">
            <a:avLst/>
          </a:prstGeom>
        </p:spPr>
      </p:pic>
      <p:sp>
        <p:nvSpPr>
          <p:cNvPr id="2" name="Rubrik 1"/>
          <p:cNvSpPr>
            <a:spLocks noGrp="1"/>
          </p:cNvSpPr>
          <p:nvPr>
            <p:ph type="ctrTitle"/>
          </p:nvPr>
        </p:nvSpPr>
        <p:spPr>
          <a:xfrm>
            <a:off x="13440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1041600" y="6152400"/>
            <a:ext cx="1497600" cy="280800"/>
          </a:xfrm>
        </p:spPr>
        <p:txBody>
          <a:bodyPr/>
          <a:lstStyle/>
          <a:p>
            <a:fld id="{D710EA90-21AA-4DAE-8BB3-7AE26694224B}" type="datetime1">
              <a:rPr lang="sv-SE" smtClean="0"/>
              <a:pPr/>
              <a:t>2019-10-03</a:t>
            </a:fld>
            <a:endParaRPr lang="sv-SE"/>
          </a:p>
        </p:txBody>
      </p:sp>
      <p:sp>
        <p:nvSpPr>
          <p:cNvPr id="5" name="Platshållare för sidfot 4"/>
          <p:cNvSpPr>
            <a:spLocks noGrp="1"/>
          </p:cNvSpPr>
          <p:nvPr>
            <p:ph type="ftr" sz="quarter" idx="11"/>
          </p:nvPr>
        </p:nvSpPr>
        <p:spPr>
          <a:xfrm>
            <a:off x="2582400" y="6152400"/>
            <a:ext cx="59904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784000" y="6152400"/>
            <a:ext cx="2844800" cy="280800"/>
          </a:xfrm>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10225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476C8F79-A4A9-4F8B-A48F-5AFFABFA086B}"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250217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BD256BB8-5A3C-4E54-AD8D-7B826A810964}" type="datetime1">
              <a:rPr lang="sv-SE" smtClean="0"/>
              <a:pPr/>
              <a:t>2019-10-03</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598927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B8BC306C-03C6-41F8-B07C-45CCF9498CFA}"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086510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0537F09-3DF1-437A-A6C4-75F622161507}" type="datetime1">
              <a:rPr lang="sv-SE" smtClean="0"/>
              <a:pPr/>
              <a:t>2019-10-03</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618715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DE61BB14-BFD6-41F3-A704-D980D88BEC4E}"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308773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66306B6-E1C0-4F22-84F1-7E36BCD05232}" type="datetime1">
              <a:rPr lang="sv-SE" smtClean="0"/>
              <a:pPr/>
              <a:t>2019-10-03</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630958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600" y="2204864"/>
            <a:ext cx="6551407" cy="4808311"/>
          </a:xfrm>
          <a:prstGeom prst="rect">
            <a:avLst/>
          </a:prstGeom>
        </p:spPr>
      </p:pic>
      <p:sp>
        <p:nvSpPr>
          <p:cNvPr id="2" name="Rubrik 1"/>
          <p:cNvSpPr>
            <a:spLocks noGrp="1"/>
          </p:cNvSpPr>
          <p:nvPr>
            <p:ph type="ctrTitle"/>
          </p:nvPr>
        </p:nvSpPr>
        <p:spPr>
          <a:xfrm>
            <a:off x="13440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1041600" y="6152400"/>
            <a:ext cx="1497600" cy="280800"/>
          </a:xfrm>
        </p:spPr>
        <p:txBody>
          <a:bodyPr/>
          <a:lstStyle/>
          <a:p>
            <a:fld id="{D710EA90-21AA-4DAE-8BB3-7AE26694224B}" type="datetime1">
              <a:rPr lang="sv-SE" smtClean="0"/>
              <a:pPr/>
              <a:t>2019-10-03</a:t>
            </a:fld>
            <a:endParaRPr lang="sv-SE"/>
          </a:p>
        </p:txBody>
      </p:sp>
      <p:sp>
        <p:nvSpPr>
          <p:cNvPr id="5" name="Platshållare för sidfot 4"/>
          <p:cNvSpPr>
            <a:spLocks noGrp="1"/>
          </p:cNvSpPr>
          <p:nvPr>
            <p:ph type="ftr" sz="quarter" idx="11"/>
          </p:nvPr>
        </p:nvSpPr>
        <p:spPr>
          <a:xfrm>
            <a:off x="2582400" y="6152400"/>
            <a:ext cx="59904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784000" y="6152400"/>
            <a:ext cx="2844800" cy="280800"/>
          </a:xfrm>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10225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endParaRPr lang="sv-SE" dirty="0"/>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BB068DC3-EA92-4A9D-AE5B-7A15124DAC19}" type="datetime1">
              <a:rPr lang="sv-SE" smtClean="0"/>
              <a:pPr/>
              <a:t>2019-10-03</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476C8F79-A4A9-4F8B-A48F-5AFFABFA086B}"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250217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BD256BB8-5A3C-4E54-AD8D-7B826A810964}" type="datetime1">
              <a:rPr lang="sv-SE" smtClean="0"/>
              <a:pPr/>
              <a:t>2019-10-03</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598927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B8BC306C-03C6-41F8-B07C-45CCF9498CFA}"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086510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0537F09-3DF1-437A-A6C4-75F622161507}" type="datetime1">
              <a:rPr lang="sv-SE" smtClean="0"/>
              <a:pPr/>
              <a:t>2019-10-03</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618715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DE61BB14-BFD6-41F3-A704-D980D88BEC4E}"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308773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66306B6-E1C0-4F22-84F1-7E36BCD05232}" type="datetime1">
              <a:rPr lang="sv-SE" smtClean="0"/>
              <a:pPr/>
              <a:t>2019-10-03</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630958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600" y="292100"/>
            <a:ext cx="7720046" cy="7137400"/>
          </a:xfrm>
          <a:prstGeom prst="rect">
            <a:avLst/>
          </a:prstGeom>
        </p:spPr>
      </p:pic>
      <p:sp>
        <p:nvSpPr>
          <p:cNvPr id="2" name="Rubrik 1"/>
          <p:cNvSpPr>
            <a:spLocks noGrp="1"/>
          </p:cNvSpPr>
          <p:nvPr>
            <p:ph type="ctrTitle"/>
          </p:nvPr>
        </p:nvSpPr>
        <p:spPr>
          <a:xfrm>
            <a:off x="13440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1041600" y="6152400"/>
            <a:ext cx="1497600" cy="280800"/>
          </a:xfrm>
        </p:spPr>
        <p:txBody>
          <a:bodyPr/>
          <a:lstStyle/>
          <a:p>
            <a:fld id="{D710EA90-21AA-4DAE-8BB3-7AE26694224B}" type="datetime1">
              <a:rPr lang="sv-SE" smtClean="0"/>
              <a:pPr/>
              <a:t>2019-10-03</a:t>
            </a:fld>
            <a:endParaRPr lang="sv-SE"/>
          </a:p>
        </p:txBody>
      </p:sp>
      <p:sp>
        <p:nvSpPr>
          <p:cNvPr id="5" name="Platshållare för sidfot 4"/>
          <p:cNvSpPr>
            <a:spLocks noGrp="1"/>
          </p:cNvSpPr>
          <p:nvPr>
            <p:ph type="ftr" sz="quarter" idx="11"/>
          </p:nvPr>
        </p:nvSpPr>
        <p:spPr>
          <a:xfrm>
            <a:off x="2582400" y="6152400"/>
            <a:ext cx="59904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784000" y="6152400"/>
            <a:ext cx="2844800" cy="280800"/>
          </a:xfrm>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102256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476C8F79-A4A9-4F8B-A48F-5AFFABFA086B}"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250217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BD256BB8-5A3C-4E54-AD8D-7B826A810964}" type="datetime1">
              <a:rPr lang="sv-SE" smtClean="0"/>
              <a:pPr/>
              <a:t>2019-10-03</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598927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B8BC306C-03C6-41F8-B07C-45CCF9498CFA}"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08651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93F8D70-F8EA-40C8-B327-D531AB364F3C}"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0537F09-3DF1-437A-A6C4-75F622161507}" type="datetime1">
              <a:rPr lang="sv-SE" smtClean="0"/>
              <a:pPr/>
              <a:t>2019-10-03</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618715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DE61BB14-BFD6-41F3-A704-D980D88BEC4E}"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308773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66306B6-E1C0-4F22-84F1-7E36BCD05232}" type="datetime1">
              <a:rPr lang="sv-SE" smtClean="0"/>
              <a:pPr/>
              <a:t>2019-10-03</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63095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sv-SE"/>
              <a:t>Klicka här för att ändra format</a:t>
            </a:r>
            <a:endParaRPr lang="sv-SE" dirty="0"/>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2D11C9E8-BD77-4D98-8809-7738FC58391D}" type="datetime1">
              <a:rPr lang="sv-SE" smtClean="0"/>
              <a:pPr/>
              <a:t>2019-10-03</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89995D9C-3A1D-416E-97B9-D2714EF04564}"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9B194B7-8550-42FB-9FF7-38844F437944}" type="datetime1">
              <a:rPr lang="sv-SE" smtClean="0"/>
              <a:pPr/>
              <a:t>2019-10-03</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Picture 9" descr="SU_PPT_kronor"/>
          <p:cNvPicPr>
            <a:picLocks noChangeAspect="1" noChangeArrowheads="1"/>
          </p:cNvPicPr>
          <p:nvPr userDrawn="1"/>
        </p:nvPicPr>
        <p:blipFill>
          <a:blip r:embed="rId2" cstate="print"/>
          <a:srcRect/>
          <a:stretch>
            <a:fillRect/>
          </a:stretch>
        </p:blipFill>
        <p:spPr bwMode="auto">
          <a:xfrm>
            <a:off x="0" y="1682750"/>
            <a:ext cx="5595938" cy="5175250"/>
          </a:xfrm>
          <a:prstGeom prst="rect">
            <a:avLst/>
          </a:prstGeom>
          <a:noFill/>
        </p:spPr>
      </p:pic>
      <p:sp>
        <p:nvSpPr>
          <p:cNvPr id="2" name="Rubrik 1"/>
          <p:cNvSpPr>
            <a:spLocks noGrp="1"/>
          </p:cNvSpPr>
          <p:nvPr>
            <p:ph type="ctrTitle"/>
          </p:nvPr>
        </p:nvSpPr>
        <p:spPr>
          <a:xfrm>
            <a:off x="13440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1041600" y="6152400"/>
            <a:ext cx="1497600" cy="280800"/>
          </a:xfrm>
        </p:spPr>
        <p:txBody>
          <a:bodyPr/>
          <a:lstStyle/>
          <a:p>
            <a:fld id="{1FBC7B6B-8B67-4017-A1F2-A51D3A2EDB2A}" type="datetime1">
              <a:rPr lang="sv-SE" smtClean="0"/>
              <a:pPr/>
              <a:t>2019-10-03</a:t>
            </a:fld>
            <a:endParaRPr lang="sv-SE"/>
          </a:p>
        </p:txBody>
      </p:sp>
      <p:sp>
        <p:nvSpPr>
          <p:cNvPr id="5" name="Platshållare för sidfot 4"/>
          <p:cNvSpPr>
            <a:spLocks noGrp="1"/>
          </p:cNvSpPr>
          <p:nvPr>
            <p:ph type="ftr" sz="quarter" idx="11"/>
          </p:nvPr>
        </p:nvSpPr>
        <p:spPr>
          <a:xfrm>
            <a:off x="2582400" y="6152400"/>
            <a:ext cx="5990400" cy="51696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784000" y="6152400"/>
            <a:ext cx="28448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8ABF8926-68FF-46EE-8651-DD37EA7E0C07}" type="datetime1">
              <a:rPr lang="sv-SE" smtClean="0"/>
              <a:pPr/>
              <a:t>2019-10-03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41600" y="6152400"/>
            <a:ext cx="14976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08723FB2-6120-430D-90C1-278EED258973}" type="datetime1">
              <a:rPr lang="sv-SE" smtClean="0"/>
              <a:pPr/>
              <a:t>2019-10-03</a:t>
            </a:fld>
            <a:endParaRPr lang="sv-SE" dirty="0"/>
          </a:p>
        </p:txBody>
      </p:sp>
      <p:sp>
        <p:nvSpPr>
          <p:cNvPr id="5" name="Platshållare för sidfot 4"/>
          <p:cNvSpPr>
            <a:spLocks noGrp="1"/>
          </p:cNvSpPr>
          <p:nvPr>
            <p:ph type="ftr" sz="quarter" idx="3"/>
          </p:nvPr>
        </p:nvSpPr>
        <p:spPr>
          <a:xfrm>
            <a:off x="2582400" y="6152400"/>
            <a:ext cx="59904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a:t>/Namn Namn, Institution eller liknande</a:t>
            </a:r>
            <a:endParaRPr lang="sv-SE" dirty="0"/>
          </a:p>
        </p:txBody>
      </p:sp>
      <p:sp>
        <p:nvSpPr>
          <p:cNvPr id="6" name="Platshållare för bildnummer 5"/>
          <p:cNvSpPr>
            <a:spLocks noGrp="1"/>
          </p:cNvSpPr>
          <p:nvPr>
            <p:ph type="sldNum" sz="quarter" idx="4"/>
          </p:nvPr>
        </p:nvSpPr>
        <p:spPr>
          <a:xfrm>
            <a:off x="8784000" y="6152400"/>
            <a:ext cx="28448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8" name="Bildobjekt 7" descr="logo-org-svensk_rgb.png"/>
          <p:cNvPicPr>
            <a:picLocks noChangeAspect="1"/>
          </p:cNvPicPr>
          <p:nvPr userDrawn="1"/>
        </p:nvPicPr>
        <p:blipFill>
          <a:blip r:embed="rId9" cstate="print"/>
          <a:stretch>
            <a:fillRect/>
          </a:stretch>
        </p:blipFill>
        <p:spPr>
          <a:xfrm>
            <a:off x="10570385" y="288000"/>
            <a:ext cx="1139954" cy="9509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55"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41600" y="6152400"/>
            <a:ext cx="14976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8B0B3BE4-5C7E-4509-AD7C-E3A7EEDA0D12}" type="datetime1">
              <a:rPr lang="sv-SE" smtClean="0"/>
              <a:pPr/>
              <a:t>2019-10-03</a:t>
            </a:fld>
            <a:endParaRPr lang="sv-SE" dirty="0"/>
          </a:p>
        </p:txBody>
      </p:sp>
      <p:sp>
        <p:nvSpPr>
          <p:cNvPr id="5" name="Platshållare för sidfot 4"/>
          <p:cNvSpPr>
            <a:spLocks noGrp="1"/>
          </p:cNvSpPr>
          <p:nvPr>
            <p:ph type="ftr" sz="quarter" idx="3"/>
          </p:nvPr>
        </p:nvSpPr>
        <p:spPr>
          <a:xfrm>
            <a:off x="2582400" y="6152400"/>
            <a:ext cx="59904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a:t>/Namn Namn, Institution eller liknande</a:t>
            </a:r>
            <a:endParaRPr lang="sv-SE" dirty="0"/>
          </a:p>
        </p:txBody>
      </p:sp>
      <p:sp>
        <p:nvSpPr>
          <p:cNvPr id="6" name="Platshållare för bildnummer 5"/>
          <p:cNvSpPr>
            <a:spLocks noGrp="1"/>
          </p:cNvSpPr>
          <p:nvPr>
            <p:ph type="sldNum" sz="quarter" idx="4"/>
          </p:nvPr>
        </p:nvSpPr>
        <p:spPr>
          <a:xfrm>
            <a:off x="8784000" y="6152400"/>
            <a:ext cx="28448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8" name="Bildobjekt 7" descr="logo-org-svensk_rgb.png"/>
          <p:cNvPicPr>
            <a:picLocks noChangeAspect="1"/>
          </p:cNvPicPr>
          <p:nvPr userDrawn="1"/>
        </p:nvPicPr>
        <p:blipFill>
          <a:blip r:embed="rId9" cstate="print"/>
          <a:stretch>
            <a:fillRect/>
          </a:stretch>
        </p:blipFill>
        <p:spPr>
          <a:xfrm>
            <a:off x="10570385" y="288000"/>
            <a:ext cx="1139954" cy="95097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41600" y="6152400"/>
            <a:ext cx="14976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10B2B2E0-B745-4C41-90E8-57C74A6390DF}" type="datetime1">
              <a:rPr lang="sv-SE" smtClean="0"/>
              <a:pPr/>
              <a:t>2019-10-03</a:t>
            </a:fld>
            <a:endParaRPr lang="sv-SE" dirty="0"/>
          </a:p>
        </p:txBody>
      </p:sp>
      <p:sp>
        <p:nvSpPr>
          <p:cNvPr id="5" name="Platshållare för sidfot 4"/>
          <p:cNvSpPr>
            <a:spLocks noGrp="1"/>
          </p:cNvSpPr>
          <p:nvPr>
            <p:ph type="ftr" sz="quarter" idx="3"/>
          </p:nvPr>
        </p:nvSpPr>
        <p:spPr>
          <a:xfrm>
            <a:off x="2582400" y="6152400"/>
            <a:ext cx="59904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a:t>/Namn Namn, Institution eller liknande</a:t>
            </a:r>
            <a:endParaRPr lang="sv-SE" dirty="0"/>
          </a:p>
        </p:txBody>
      </p:sp>
      <p:sp>
        <p:nvSpPr>
          <p:cNvPr id="6" name="Platshållare för bildnummer 5"/>
          <p:cNvSpPr>
            <a:spLocks noGrp="1"/>
          </p:cNvSpPr>
          <p:nvPr>
            <p:ph type="sldNum" sz="quarter" idx="4"/>
          </p:nvPr>
        </p:nvSpPr>
        <p:spPr>
          <a:xfrm>
            <a:off x="8784000" y="6152400"/>
            <a:ext cx="28448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8" name="Bildobjekt 7" descr="logo-org-svensk_rgb.png"/>
          <p:cNvPicPr>
            <a:picLocks noChangeAspect="1"/>
          </p:cNvPicPr>
          <p:nvPr userDrawn="1"/>
        </p:nvPicPr>
        <p:blipFill>
          <a:blip r:embed="rId9" cstate="print"/>
          <a:stretch>
            <a:fillRect/>
          </a:stretch>
        </p:blipFill>
        <p:spPr>
          <a:xfrm>
            <a:off x="10570385" y="288000"/>
            <a:ext cx="1139954" cy="950978"/>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F5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41600" y="6152400"/>
            <a:ext cx="1497600" cy="280800"/>
          </a:xfrm>
          <a:prstGeom prst="rect">
            <a:avLst/>
          </a:prstGeom>
        </p:spPr>
        <p:txBody>
          <a:bodyPr vert="horz" lIns="91440" tIns="45720" rIns="91440" bIns="45720" rtlCol="0" anchor="ctr"/>
          <a:lstStyle>
            <a:lvl1pPr algn="l">
              <a:defRPr sz="1200">
                <a:solidFill>
                  <a:schemeClr val="bg1"/>
                </a:solidFill>
                <a:latin typeface="Verdana" pitchFamily="34" charset="0"/>
                <a:ea typeface="Verdana" pitchFamily="34" charset="0"/>
                <a:cs typeface="Verdana" pitchFamily="34" charset="0"/>
              </a:defRPr>
            </a:lvl1pPr>
          </a:lstStyle>
          <a:p>
            <a:fld id="{10B2B2E0-B745-4C41-90E8-57C74A6390DF}" type="datetime1">
              <a:rPr lang="sv-SE" smtClean="0"/>
              <a:pPr/>
              <a:t>2019-10-03</a:t>
            </a:fld>
            <a:endParaRPr lang="sv-SE" dirty="0"/>
          </a:p>
        </p:txBody>
      </p:sp>
      <p:sp>
        <p:nvSpPr>
          <p:cNvPr id="5" name="Platshållare för sidfot 4"/>
          <p:cNvSpPr>
            <a:spLocks noGrp="1"/>
          </p:cNvSpPr>
          <p:nvPr>
            <p:ph type="ftr" sz="quarter" idx="3"/>
          </p:nvPr>
        </p:nvSpPr>
        <p:spPr>
          <a:xfrm>
            <a:off x="2582400" y="6152400"/>
            <a:ext cx="5990400" cy="518400"/>
          </a:xfrm>
          <a:prstGeom prst="rect">
            <a:avLst/>
          </a:prstGeom>
        </p:spPr>
        <p:txBody>
          <a:bodyPr vert="horz" lIns="91440" tIns="45720" rIns="91440" bIns="45720" rtlCol="0" anchor="t"/>
          <a:lstStyle>
            <a:lvl1pPr algn="l">
              <a:defRPr sz="1200">
                <a:solidFill>
                  <a:schemeClr val="bg1"/>
                </a:solidFill>
                <a:latin typeface="Verdana" pitchFamily="34" charset="0"/>
                <a:ea typeface="Verdana" pitchFamily="34" charset="0"/>
                <a:cs typeface="Verdana" pitchFamily="34" charset="0"/>
              </a:defRPr>
            </a:lvl1p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4"/>
          </p:nvPr>
        </p:nvSpPr>
        <p:spPr>
          <a:xfrm>
            <a:off x="8784000" y="6152400"/>
            <a:ext cx="2844800" cy="280800"/>
          </a:xfrm>
          <a:prstGeom prst="rect">
            <a:avLst/>
          </a:prstGeom>
        </p:spPr>
        <p:txBody>
          <a:bodyPr vert="horz" lIns="91440" tIns="45720" rIns="91440" bIns="45720" rtlCol="0" anchor="ctr"/>
          <a:lstStyle>
            <a:lvl1pPr algn="r">
              <a:defRPr sz="1200">
                <a:solidFill>
                  <a:schemeClr val="bg1"/>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8"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19199" y="260648"/>
            <a:ext cx="1168901" cy="975078"/>
          </a:xfrm>
          <a:prstGeom prst="rect">
            <a:avLst/>
          </a:prstGeom>
        </p:spPr>
      </p:pic>
    </p:spTree>
    <p:extLst>
      <p:ext uri="{BB962C8B-B14F-4D97-AF65-F5344CB8AC3E}">
        <p14:creationId xmlns:p14="http://schemas.microsoft.com/office/powerpoint/2010/main" val="28268173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sldNum="0" hdr="0"/>
  <p:txStyles>
    <p:titleStyle>
      <a:lvl1pPr algn="l" defTabSz="914400" rtl="0" eaLnBrk="1" latinLnBrk="0" hangingPunct="1">
        <a:spcBef>
          <a:spcPct val="0"/>
        </a:spcBef>
        <a:buNone/>
        <a:defRPr sz="26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F5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41600" y="6152400"/>
            <a:ext cx="1497600" cy="280800"/>
          </a:xfrm>
          <a:prstGeom prst="rect">
            <a:avLst/>
          </a:prstGeom>
        </p:spPr>
        <p:txBody>
          <a:bodyPr vert="horz" lIns="91440" tIns="45720" rIns="91440" bIns="45720" rtlCol="0" anchor="ctr"/>
          <a:lstStyle>
            <a:lvl1pPr algn="l">
              <a:defRPr sz="1200">
                <a:solidFill>
                  <a:schemeClr val="bg1"/>
                </a:solidFill>
                <a:latin typeface="Verdana" pitchFamily="34" charset="0"/>
                <a:ea typeface="Verdana" pitchFamily="34" charset="0"/>
                <a:cs typeface="Verdana" pitchFamily="34" charset="0"/>
              </a:defRPr>
            </a:lvl1pPr>
          </a:lstStyle>
          <a:p>
            <a:fld id="{10B2B2E0-B745-4C41-90E8-57C74A6390DF}" type="datetime1">
              <a:rPr lang="sv-SE" smtClean="0"/>
              <a:pPr/>
              <a:t>2019-10-03</a:t>
            </a:fld>
            <a:endParaRPr lang="sv-SE" dirty="0"/>
          </a:p>
        </p:txBody>
      </p:sp>
      <p:sp>
        <p:nvSpPr>
          <p:cNvPr id="5" name="Platshållare för sidfot 4"/>
          <p:cNvSpPr>
            <a:spLocks noGrp="1"/>
          </p:cNvSpPr>
          <p:nvPr>
            <p:ph type="ftr" sz="quarter" idx="3"/>
          </p:nvPr>
        </p:nvSpPr>
        <p:spPr>
          <a:xfrm>
            <a:off x="2582400" y="6152400"/>
            <a:ext cx="5990400" cy="518400"/>
          </a:xfrm>
          <a:prstGeom prst="rect">
            <a:avLst/>
          </a:prstGeom>
        </p:spPr>
        <p:txBody>
          <a:bodyPr vert="horz" lIns="91440" tIns="45720" rIns="91440" bIns="45720" rtlCol="0" anchor="t"/>
          <a:lstStyle>
            <a:lvl1pPr algn="l">
              <a:defRPr sz="1200">
                <a:solidFill>
                  <a:schemeClr val="bg1"/>
                </a:solidFill>
                <a:latin typeface="Verdana" pitchFamily="34" charset="0"/>
                <a:ea typeface="Verdana" pitchFamily="34" charset="0"/>
                <a:cs typeface="Verdana" pitchFamily="34" charset="0"/>
              </a:defRPr>
            </a:lvl1p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4"/>
          </p:nvPr>
        </p:nvSpPr>
        <p:spPr>
          <a:xfrm>
            <a:off x="8784000" y="6152400"/>
            <a:ext cx="2844800" cy="280800"/>
          </a:xfrm>
          <a:prstGeom prst="rect">
            <a:avLst/>
          </a:prstGeom>
        </p:spPr>
        <p:txBody>
          <a:bodyPr vert="horz" lIns="91440" tIns="45720" rIns="91440" bIns="45720" rtlCol="0" anchor="ctr"/>
          <a:lstStyle>
            <a:lvl1pPr algn="r">
              <a:defRPr sz="1200">
                <a:solidFill>
                  <a:schemeClr val="bg1"/>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8"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19199" y="260648"/>
            <a:ext cx="1168901" cy="975078"/>
          </a:xfrm>
          <a:prstGeom prst="rect">
            <a:avLst/>
          </a:prstGeom>
        </p:spPr>
      </p:pic>
    </p:spTree>
    <p:extLst>
      <p:ext uri="{BB962C8B-B14F-4D97-AF65-F5344CB8AC3E}">
        <p14:creationId xmlns:p14="http://schemas.microsoft.com/office/powerpoint/2010/main" val="28268173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sldNum="0" hdr="0"/>
  <p:txStyles>
    <p:titleStyle>
      <a:lvl1pPr algn="l" defTabSz="914400" rtl="0" eaLnBrk="1" latinLnBrk="0" hangingPunct="1">
        <a:spcBef>
          <a:spcPct val="0"/>
        </a:spcBef>
        <a:buNone/>
        <a:defRPr sz="26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2F5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41600" y="6152400"/>
            <a:ext cx="1497600" cy="280800"/>
          </a:xfrm>
          <a:prstGeom prst="rect">
            <a:avLst/>
          </a:prstGeom>
        </p:spPr>
        <p:txBody>
          <a:bodyPr vert="horz" lIns="91440" tIns="45720" rIns="91440" bIns="45720" rtlCol="0" anchor="ctr"/>
          <a:lstStyle>
            <a:lvl1pPr algn="l">
              <a:defRPr sz="1200">
                <a:solidFill>
                  <a:schemeClr val="bg1"/>
                </a:solidFill>
                <a:latin typeface="Verdana" pitchFamily="34" charset="0"/>
                <a:ea typeface="Verdana" pitchFamily="34" charset="0"/>
                <a:cs typeface="Verdana" pitchFamily="34" charset="0"/>
              </a:defRPr>
            </a:lvl1pPr>
          </a:lstStyle>
          <a:p>
            <a:fld id="{10B2B2E0-B745-4C41-90E8-57C74A6390DF}" type="datetime1">
              <a:rPr lang="sv-SE" smtClean="0"/>
              <a:pPr/>
              <a:t>2019-10-03</a:t>
            </a:fld>
            <a:endParaRPr lang="sv-SE" dirty="0"/>
          </a:p>
        </p:txBody>
      </p:sp>
      <p:sp>
        <p:nvSpPr>
          <p:cNvPr id="5" name="Platshållare för sidfot 4"/>
          <p:cNvSpPr>
            <a:spLocks noGrp="1"/>
          </p:cNvSpPr>
          <p:nvPr>
            <p:ph type="ftr" sz="quarter" idx="3"/>
          </p:nvPr>
        </p:nvSpPr>
        <p:spPr>
          <a:xfrm>
            <a:off x="2582400" y="6152400"/>
            <a:ext cx="5990400" cy="518400"/>
          </a:xfrm>
          <a:prstGeom prst="rect">
            <a:avLst/>
          </a:prstGeom>
        </p:spPr>
        <p:txBody>
          <a:bodyPr vert="horz" lIns="91440" tIns="45720" rIns="91440" bIns="45720" rtlCol="0" anchor="t"/>
          <a:lstStyle>
            <a:lvl1pPr algn="l">
              <a:defRPr sz="1200">
                <a:solidFill>
                  <a:schemeClr val="bg1"/>
                </a:solidFill>
                <a:latin typeface="Verdana" pitchFamily="34" charset="0"/>
                <a:ea typeface="Verdana" pitchFamily="34" charset="0"/>
                <a:cs typeface="Verdana" pitchFamily="34" charset="0"/>
              </a:defRPr>
            </a:lvl1p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4"/>
          </p:nvPr>
        </p:nvSpPr>
        <p:spPr>
          <a:xfrm>
            <a:off x="8784000" y="6152400"/>
            <a:ext cx="2844800" cy="280800"/>
          </a:xfrm>
          <a:prstGeom prst="rect">
            <a:avLst/>
          </a:prstGeom>
        </p:spPr>
        <p:txBody>
          <a:bodyPr vert="horz" lIns="91440" tIns="45720" rIns="91440" bIns="45720" rtlCol="0" anchor="ctr"/>
          <a:lstStyle>
            <a:lvl1pPr algn="r">
              <a:defRPr sz="1200">
                <a:solidFill>
                  <a:schemeClr val="bg1"/>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12"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19199" y="260648"/>
            <a:ext cx="1168901" cy="975078"/>
          </a:xfrm>
          <a:prstGeom prst="rect">
            <a:avLst/>
          </a:prstGeom>
        </p:spPr>
      </p:pic>
    </p:spTree>
    <p:extLst>
      <p:ext uri="{BB962C8B-B14F-4D97-AF65-F5344CB8AC3E}">
        <p14:creationId xmlns:p14="http://schemas.microsoft.com/office/powerpoint/2010/main" val="282681732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hf sldNum="0" hdr="0"/>
  <p:txStyles>
    <p:titleStyle>
      <a:lvl1pPr algn="l" defTabSz="914400" rtl="0" eaLnBrk="1" latinLnBrk="0" hangingPunct="1">
        <a:spcBef>
          <a:spcPct val="0"/>
        </a:spcBef>
        <a:buNone/>
        <a:defRPr sz="26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343472" y="1484784"/>
            <a:ext cx="8841600" cy="2448272"/>
          </a:xfrm>
        </p:spPr>
        <p:txBody>
          <a:bodyPr>
            <a:normAutofit/>
          </a:bodyPr>
          <a:lstStyle/>
          <a:p>
            <a:r>
              <a:rPr lang="en-GB" dirty="0" err="1"/>
              <a:t>Sydsamiska</a:t>
            </a:r>
            <a:r>
              <a:rPr lang="en-GB" dirty="0"/>
              <a:t> verb: </a:t>
            </a:r>
            <a:r>
              <a:rPr lang="en-GB" dirty="0" err="1"/>
              <a:t>Flektionssystemet</a:t>
            </a:r>
            <a:r>
              <a:rPr lang="en-GB" dirty="0"/>
              <a:t> </a:t>
            </a:r>
            <a:r>
              <a:rPr lang="en-GB" dirty="0" err="1"/>
              <a:t>baserat</a:t>
            </a:r>
            <a:r>
              <a:rPr lang="en-GB" dirty="0"/>
              <a:t> </a:t>
            </a:r>
            <a:r>
              <a:rPr lang="en-GB" dirty="0" err="1"/>
              <a:t>på</a:t>
            </a:r>
            <a:br>
              <a:rPr lang="en-GB" dirty="0"/>
            </a:br>
            <a:r>
              <a:rPr lang="en-GB" dirty="0" err="1"/>
              <a:t>talspråksdata</a:t>
            </a:r>
            <a:endParaRPr lang="sv-SE" dirty="0"/>
          </a:p>
        </p:txBody>
      </p:sp>
      <p:sp>
        <p:nvSpPr>
          <p:cNvPr id="3" name="Underrubrik 2"/>
          <p:cNvSpPr>
            <a:spLocks noGrp="1"/>
          </p:cNvSpPr>
          <p:nvPr>
            <p:ph type="subTitle" idx="1"/>
          </p:nvPr>
        </p:nvSpPr>
        <p:spPr>
          <a:xfrm>
            <a:off x="3537518" y="6175399"/>
            <a:ext cx="8640960" cy="648072"/>
          </a:xfrm>
        </p:spPr>
        <p:txBody>
          <a:bodyPr>
            <a:noAutofit/>
          </a:bodyPr>
          <a:lstStyle/>
          <a:p>
            <a:r>
              <a:rPr lang="sv-SE" sz="1600" dirty="0"/>
              <a:t>Richard Kowalik, doktorand i allmän språkvetenskap. richard.kowalik@ling.su.se</a:t>
            </a:r>
          </a:p>
        </p:txBody>
      </p:sp>
      <p:sp>
        <p:nvSpPr>
          <p:cNvPr id="4" name="textruta 3">
            <a:extLst>
              <a:ext uri="{FF2B5EF4-FFF2-40B4-BE49-F238E27FC236}">
                <a16:creationId xmlns:a16="http://schemas.microsoft.com/office/drawing/2014/main" id="{B14D797F-DB7D-4EAC-BEE4-2BF2AB4B1A9B}"/>
              </a:ext>
            </a:extLst>
          </p:cNvPr>
          <p:cNvSpPr txBox="1"/>
          <p:nvPr/>
        </p:nvSpPr>
        <p:spPr>
          <a:xfrm>
            <a:off x="1358705" y="3933056"/>
            <a:ext cx="8928992" cy="369332"/>
          </a:xfrm>
          <a:prstGeom prst="rect">
            <a:avLst/>
          </a:prstGeom>
          <a:noFill/>
        </p:spPr>
        <p:txBody>
          <a:bodyPr wrap="square" rtlCol="0">
            <a:spAutoFit/>
          </a:bodyPr>
          <a:lstStyle/>
          <a:p>
            <a:r>
              <a:rPr lang="sv-SE" b="1" i="1" dirty="0"/>
              <a:t>SMA-</a:t>
            </a:r>
            <a:r>
              <a:rPr lang="sv-SE" b="1" i="1" dirty="0" err="1"/>
              <a:t>Biejjieh</a:t>
            </a:r>
            <a:r>
              <a:rPr lang="sv-SE" b="1" i="1" dirty="0"/>
              <a:t> 2019 – </a:t>
            </a:r>
            <a:r>
              <a:rPr lang="en-GB" b="1" i="1" dirty="0" err="1"/>
              <a:t>Åarjelsaemien</a:t>
            </a:r>
            <a:r>
              <a:rPr lang="en-GB" b="1" i="1" dirty="0"/>
              <a:t> </a:t>
            </a:r>
            <a:r>
              <a:rPr lang="en-GB" b="1" i="1" dirty="0" err="1"/>
              <a:t>gieledotkemebiejjieh</a:t>
            </a:r>
            <a:endParaRPr lang="en-GB"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2D9ACA-92D0-4A41-B6D5-7F55EEC4E4C4}"/>
              </a:ext>
            </a:extLst>
          </p:cNvPr>
          <p:cNvSpPr>
            <a:spLocks noGrp="1"/>
          </p:cNvSpPr>
          <p:nvPr>
            <p:ph type="title"/>
          </p:nvPr>
        </p:nvSpPr>
        <p:spPr>
          <a:xfrm>
            <a:off x="1056000" y="1052736"/>
            <a:ext cx="9134400" cy="795600"/>
          </a:xfrm>
        </p:spPr>
        <p:txBody>
          <a:bodyPr>
            <a:normAutofit fontScale="90000"/>
          </a:bodyPr>
          <a:lstStyle/>
          <a:p>
            <a:r>
              <a:rPr lang="sv-SE" dirty="0"/>
              <a:t>1. Flektionssystemet: Variation och rörelse (2): </a:t>
            </a:r>
            <a:br>
              <a:rPr lang="sv-SE" dirty="0"/>
            </a:br>
            <a:r>
              <a:rPr lang="sv-SE" dirty="0"/>
              <a:t>Tredje person singular</a:t>
            </a:r>
            <a:endParaRPr lang="en-GB" dirty="0"/>
          </a:p>
        </p:txBody>
      </p:sp>
      <p:sp>
        <p:nvSpPr>
          <p:cNvPr id="3" name="Platshållare för innehåll 2">
            <a:extLst>
              <a:ext uri="{FF2B5EF4-FFF2-40B4-BE49-F238E27FC236}">
                <a16:creationId xmlns:a16="http://schemas.microsoft.com/office/drawing/2014/main" id="{C752BD3D-968D-439E-B21B-AFFD3B95D4FD}"/>
              </a:ext>
            </a:extLst>
          </p:cNvPr>
          <p:cNvSpPr>
            <a:spLocks noGrp="1"/>
          </p:cNvSpPr>
          <p:nvPr>
            <p:ph idx="1"/>
          </p:nvPr>
        </p:nvSpPr>
        <p:spPr/>
        <p:txBody>
          <a:bodyPr>
            <a:normAutofit lnSpcReduction="10000"/>
          </a:bodyPr>
          <a:lstStyle/>
          <a:p>
            <a:r>
              <a:rPr lang="sv-SE" sz="1800" dirty="0"/>
              <a:t>3SG är ”omarkerad”: stam </a:t>
            </a:r>
            <a:r>
              <a:rPr lang="sv-SE" sz="1800" b="1" i="1" dirty="0" err="1"/>
              <a:t>dåaja</a:t>
            </a:r>
            <a:r>
              <a:rPr lang="sv-SE" sz="1800" b="1" i="1" dirty="0"/>
              <a:t>- </a:t>
            </a:r>
            <a:r>
              <a:rPr lang="sv-SE" sz="1800" dirty="0"/>
              <a:t>(2), 3SG </a:t>
            </a:r>
            <a:r>
              <a:rPr lang="sv-SE" sz="1800" i="1" dirty="0" err="1"/>
              <a:t>dihte</a:t>
            </a:r>
            <a:r>
              <a:rPr lang="sv-SE" sz="1800" dirty="0"/>
              <a:t> </a:t>
            </a:r>
            <a:r>
              <a:rPr lang="sv-SE" sz="1800" b="1" i="1" dirty="0" err="1"/>
              <a:t>dåaja</a:t>
            </a:r>
            <a:endParaRPr lang="sv-SE" sz="1800" b="1" i="1" dirty="0"/>
          </a:p>
          <a:p>
            <a:r>
              <a:rPr lang="en-GB" sz="1800" dirty="0"/>
              <a:t>Men: </a:t>
            </a:r>
          </a:p>
          <a:p>
            <a:pPr marL="0" indent="0">
              <a:buNone/>
            </a:pPr>
            <a:r>
              <a:rPr lang="en-GB" sz="1800" dirty="0"/>
              <a:t>	</a:t>
            </a:r>
            <a:r>
              <a:rPr lang="en-GB" sz="1800" i="1" dirty="0" err="1"/>
              <a:t>maehtie</a:t>
            </a:r>
            <a:r>
              <a:rPr lang="en-GB" sz="1800" i="1" dirty="0"/>
              <a:t>-</a:t>
            </a:r>
            <a:r>
              <a:rPr lang="en-GB" sz="1800" dirty="0"/>
              <a:t> ‘</a:t>
            </a:r>
            <a:r>
              <a:rPr lang="en-GB" sz="1800" dirty="0" err="1"/>
              <a:t>kunna</a:t>
            </a:r>
            <a:r>
              <a:rPr lang="en-GB" sz="1800" dirty="0"/>
              <a:t>’ (1) </a:t>
            </a:r>
            <a:r>
              <a:rPr lang="en-GB" sz="1800" dirty="0">
                <a:sym typeface="Wingdings" panose="05000000000000000000" pitchFamily="2" charset="2"/>
              </a:rPr>
              <a:t> 3SG </a:t>
            </a:r>
            <a:r>
              <a:rPr lang="en-GB" sz="1800" i="1" dirty="0" err="1">
                <a:sym typeface="Wingdings" panose="05000000000000000000" pitchFamily="2" charset="2"/>
              </a:rPr>
              <a:t>maahta</a:t>
            </a:r>
            <a:endParaRPr lang="en-GB" sz="1800" i="1" dirty="0">
              <a:sym typeface="Wingdings" panose="05000000000000000000" pitchFamily="2" charset="2"/>
            </a:endParaRPr>
          </a:p>
          <a:p>
            <a:pPr marL="0" indent="0">
              <a:buNone/>
            </a:pPr>
            <a:r>
              <a:rPr lang="en-GB" sz="1800" dirty="0">
                <a:sym typeface="Wingdings" panose="05000000000000000000" pitchFamily="2" charset="2"/>
              </a:rPr>
              <a:t>	</a:t>
            </a:r>
            <a:r>
              <a:rPr lang="en-GB" sz="1800" i="1" dirty="0" err="1">
                <a:sym typeface="Wingdings" panose="05000000000000000000" pitchFamily="2" charset="2"/>
              </a:rPr>
              <a:t>tjaelie</a:t>
            </a:r>
            <a:r>
              <a:rPr lang="en-GB" sz="1800" i="1" dirty="0">
                <a:sym typeface="Wingdings" panose="05000000000000000000" pitchFamily="2" charset="2"/>
              </a:rPr>
              <a:t>-</a:t>
            </a:r>
            <a:r>
              <a:rPr lang="en-GB" sz="1800" dirty="0">
                <a:sym typeface="Wingdings" panose="05000000000000000000" pitchFamily="2" charset="2"/>
              </a:rPr>
              <a:t> ‘</a:t>
            </a:r>
            <a:r>
              <a:rPr lang="en-GB" sz="1800" dirty="0" err="1">
                <a:sym typeface="Wingdings" panose="05000000000000000000" pitchFamily="2" charset="2"/>
              </a:rPr>
              <a:t>skriva</a:t>
            </a:r>
            <a:r>
              <a:rPr lang="en-GB" sz="1800" dirty="0">
                <a:sym typeface="Wingdings" panose="05000000000000000000" pitchFamily="2" charset="2"/>
              </a:rPr>
              <a:t>’ (1)     3SG </a:t>
            </a:r>
            <a:r>
              <a:rPr lang="en-GB" sz="1800" i="1" dirty="0" err="1">
                <a:sym typeface="Wingdings" panose="05000000000000000000" pitchFamily="2" charset="2"/>
              </a:rPr>
              <a:t>tjaala</a:t>
            </a:r>
            <a:endParaRPr lang="en-GB" sz="1800" i="1" dirty="0">
              <a:sym typeface="Wingdings" panose="05000000000000000000" pitchFamily="2" charset="2"/>
            </a:endParaRPr>
          </a:p>
          <a:p>
            <a:pPr marL="0" indent="0">
              <a:buNone/>
            </a:pPr>
            <a:endParaRPr lang="en-GB" sz="1800" i="1" dirty="0">
              <a:sym typeface="Wingdings" panose="05000000000000000000" pitchFamily="2" charset="2"/>
            </a:endParaRPr>
          </a:p>
          <a:p>
            <a:r>
              <a:rPr lang="en-GB" sz="1800" dirty="0" err="1">
                <a:sym typeface="Wingdings" panose="05000000000000000000" pitchFamily="2" charset="2"/>
              </a:rPr>
              <a:t>Och</a:t>
            </a:r>
            <a:r>
              <a:rPr lang="en-GB" sz="1800" dirty="0">
                <a:sym typeface="Wingdings" panose="05000000000000000000" pitchFamily="2" charset="2"/>
              </a:rPr>
              <a:t>:</a:t>
            </a:r>
          </a:p>
          <a:p>
            <a:pPr marL="457200" lvl="1" indent="0">
              <a:buNone/>
            </a:pPr>
            <a:r>
              <a:rPr lang="en-GB" sz="1800" dirty="0">
                <a:sym typeface="Wingdings" panose="05000000000000000000" pitchFamily="2" charset="2"/>
              </a:rPr>
              <a:t>	</a:t>
            </a:r>
            <a:r>
              <a:rPr lang="en-GB" sz="1800" i="1" dirty="0" err="1">
                <a:sym typeface="Wingdings" panose="05000000000000000000" pitchFamily="2" charset="2"/>
              </a:rPr>
              <a:t>guarka</a:t>
            </a:r>
            <a:r>
              <a:rPr lang="en-GB" sz="1800" i="1" dirty="0">
                <a:sym typeface="Wingdings" panose="05000000000000000000" pitchFamily="2" charset="2"/>
              </a:rPr>
              <a:t>-</a:t>
            </a:r>
            <a:r>
              <a:rPr lang="en-GB" sz="1800" dirty="0">
                <a:sym typeface="Wingdings" panose="05000000000000000000" pitchFamily="2" charset="2"/>
              </a:rPr>
              <a:t> ‘</a:t>
            </a:r>
            <a:r>
              <a:rPr lang="en-GB" sz="1800" dirty="0" err="1">
                <a:sym typeface="Wingdings" panose="05000000000000000000" pitchFamily="2" charset="2"/>
              </a:rPr>
              <a:t>förstå</a:t>
            </a:r>
            <a:r>
              <a:rPr lang="en-GB" sz="1800" dirty="0">
                <a:sym typeface="Wingdings" panose="05000000000000000000" pitchFamily="2" charset="2"/>
              </a:rPr>
              <a:t>’ (2)  	3SG </a:t>
            </a:r>
            <a:r>
              <a:rPr lang="en-GB" sz="1800" i="1" dirty="0" err="1">
                <a:sym typeface="Wingdings" panose="05000000000000000000" pitchFamily="2" charset="2"/>
              </a:rPr>
              <a:t>guarka</a:t>
            </a:r>
            <a:endParaRPr lang="en-GB" sz="1800" i="1" dirty="0">
              <a:sym typeface="Wingdings" panose="05000000000000000000" pitchFamily="2" charset="2"/>
            </a:endParaRPr>
          </a:p>
          <a:p>
            <a:pPr marL="457200" lvl="1" indent="0">
              <a:buNone/>
            </a:pPr>
            <a:r>
              <a:rPr lang="en-GB" sz="1800" i="1" dirty="0">
                <a:sym typeface="Wingdings" panose="05000000000000000000" pitchFamily="2" charset="2"/>
              </a:rPr>
              <a:t>	</a:t>
            </a:r>
            <a:r>
              <a:rPr lang="en-GB" sz="1800" i="1" dirty="0" err="1">
                <a:sym typeface="Wingdings" panose="05000000000000000000" pitchFamily="2" charset="2"/>
              </a:rPr>
              <a:t>dåaja</a:t>
            </a:r>
            <a:r>
              <a:rPr lang="en-GB" sz="1800" i="1" dirty="0">
                <a:sym typeface="Wingdings" panose="05000000000000000000" pitchFamily="2" charset="2"/>
              </a:rPr>
              <a:t>- </a:t>
            </a:r>
            <a:r>
              <a:rPr lang="en-GB" sz="1800" dirty="0">
                <a:sym typeface="Wingdings" panose="05000000000000000000" pitchFamily="2" charset="2"/>
              </a:rPr>
              <a:t>‘</a:t>
            </a:r>
            <a:r>
              <a:rPr lang="en-GB" sz="1800" dirty="0" err="1">
                <a:sym typeface="Wingdings" panose="05000000000000000000" pitchFamily="2" charset="2"/>
              </a:rPr>
              <a:t>skära</a:t>
            </a:r>
            <a:r>
              <a:rPr lang="en-GB" sz="1800" dirty="0">
                <a:sym typeface="Wingdings" panose="05000000000000000000" pitchFamily="2" charset="2"/>
              </a:rPr>
              <a:t>’ (2)  	3SG </a:t>
            </a:r>
            <a:r>
              <a:rPr lang="en-GB" sz="1800" i="1" dirty="0" err="1">
                <a:sym typeface="Wingdings" panose="05000000000000000000" pitchFamily="2" charset="2"/>
              </a:rPr>
              <a:t>dåaja</a:t>
            </a:r>
            <a:endParaRPr lang="en-GB" sz="1800" i="1" dirty="0"/>
          </a:p>
        </p:txBody>
      </p:sp>
      <p:pic>
        <p:nvPicPr>
          <p:cNvPr id="4" name="Bildobjekt 3">
            <a:extLst>
              <a:ext uri="{FF2B5EF4-FFF2-40B4-BE49-F238E27FC236}">
                <a16:creationId xmlns:a16="http://schemas.microsoft.com/office/drawing/2014/main" id="{9F628499-867E-4A20-9CB0-9A1C586D0184}"/>
              </a:ext>
            </a:extLst>
          </p:cNvPr>
          <p:cNvPicPr>
            <a:picLocks noChangeAspect="1"/>
          </p:cNvPicPr>
          <p:nvPr/>
        </p:nvPicPr>
        <p:blipFill>
          <a:blip r:embed="rId3"/>
          <a:stretch>
            <a:fillRect/>
          </a:stretch>
        </p:blipFill>
        <p:spPr>
          <a:xfrm>
            <a:off x="8184232" y="1821846"/>
            <a:ext cx="3878635" cy="1672486"/>
          </a:xfrm>
          <a:prstGeom prst="rect">
            <a:avLst/>
          </a:prstGeom>
        </p:spPr>
      </p:pic>
      <p:sp>
        <p:nvSpPr>
          <p:cNvPr id="5" name="Ellips 4">
            <a:extLst>
              <a:ext uri="{FF2B5EF4-FFF2-40B4-BE49-F238E27FC236}">
                <a16:creationId xmlns:a16="http://schemas.microsoft.com/office/drawing/2014/main" id="{8A6AD427-5244-46F3-8E47-49669C42E3CF}"/>
              </a:ext>
            </a:extLst>
          </p:cNvPr>
          <p:cNvSpPr/>
          <p:nvPr/>
        </p:nvSpPr>
        <p:spPr>
          <a:xfrm>
            <a:off x="10560496" y="2303944"/>
            <a:ext cx="864096"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ruta 5">
            <a:extLst>
              <a:ext uri="{FF2B5EF4-FFF2-40B4-BE49-F238E27FC236}">
                <a16:creationId xmlns:a16="http://schemas.microsoft.com/office/drawing/2014/main" id="{15F3C242-CB04-4F34-98EA-E5A983AF2FFF}"/>
              </a:ext>
            </a:extLst>
          </p:cNvPr>
          <p:cNvSpPr txBox="1"/>
          <p:nvPr/>
        </p:nvSpPr>
        <p:spPr>
          <a:xfrm>
            <a:off x="6401541" y="3645024"/>
            <a:ext cx="2088232" cy="867289"/>
          </a:xfrm>
          <a:prstGeom prst="rect">
            <a:avLst/>
          </a:prstGeom>
          <a:noFill/>
        </p:spPr>
        <p:txBody>
          <a:bodyPr wrap="square" rtlCol="0">
            <a:spAutoFit/>
          </a:bodyPr>
          <a:lstStyle/>
          <a:p>
            <a:pPr>
              <a:lnSpc>
                <a:spcPct val="150000"/>
              </a:lnSpc>
            </a:pPr>
            <a:r>
              <a:rPr lang="sv-SE" i="1" dirty="0" err="1">
                <a:latin typeface="Verdana" panose="020B0604030504040204" pitchFamily="34" charset="0"/>
                <a:ea typeface="Verdana" panose="020B0604030504040204" pitchFamily="34" charset="0"/>
              </a:rPr>
              <a:t>maehtie</a:t>
            </a:r>
            <a:endParaRPr lang="sv-SE" i="1" dirty="0">
              <a:latin typeface="Verdana" panose="020B0604030504040204" pitchFamily="34" charset="0"/>
              <a:ea typeface="Verdana" panose="020B0604030504040204" pitchFamily="34" charset="0"/>
            </a:endParaRPr>
          </a:p>
          <a:p>
            <a:pPr>
              <a:lnSpc>
                <a:spcPct val="150000"/>
              </a:lnSpc>
            </a:pPr>
            <a:r>
              <a:rPr lang="sv-SE" i="1" dirty="0" err="1">
                <a:latin typeface="Verdana" panose="020B0604030504040204" pitchFamily="34" charset="0"/>
                <a:ea typeface="Verdana" panose="020B0604030504040204" pitchFamily="34" charset="0"/>
              </a:rPr>
              <a:t>tjaelie</a:t>
            </a:r>
            <a:endParaRPr lang="en-GB" i="1" dirty="0">
              <a:latin typeface="Verdana" panose="020B0604030504040204" pitchFamily="34" charset="0"/>
              <a:ea typeface="Verdana" panose="020B0604030504040204" pitchFamily="34" charset="0"/>
            </a:endParaRPr>
          </a:p>
        </p:txBody>
      </p:sp>
      <p:sp>
        <p:nvSpPr>
          <p:cNvPr id="7" name="textruta 6">
            <a:extLst>
              <a:ext uri="{FF2B5EF4-FFF2-40B4-BE49-F238E27FC236}">
                <a16:creationId xmlns:a16="http://schemas.microsoft.com/office/drawing/2014/main" id="{BA73F121-FB08-4FB6-84FA-56384336B354}"/>
              </a:ext>
            </a:extLst>
          </p:cNvPr>
          <p:cNvSpPr txBox="1"/>
          <p:nvPr/>
        </p:nvSpPr>
        <p:spPr>
          <a:xfrm>
            <a:off x="10216853" y="3498944"/>
            <a:ext cx="2088232" cy="338554"/>
          </a:xfrm>
          <a:prstGeom prst="rect">
            <a:avLst/>
          </a:prstGeom>
          <a:noFill/>
        </p:spPr>
        <p:txBody>
          <a:bodyPr wrap="square" rtlCol="0">
            <a:spAutoFit/>
          </a:bodyPr>
          <a:lstStyle/>
          <a:p>
            <a:r>
              <a:rPr lang="sv-SE" sz="1600" dirty="0">
                <a:solidFill>
                  <a:srgbClr val="000000"/>
                </a:solidFill>
              </a:rPr>
              <a:t>Bergsland 1946:157</a:t>
            </a:r>
            <a:endParaRPr lang="en-GB" sz="1600" dirty="0">
              <a:solidFill>
                <a:srgbClr val="000000"/>
              </a:solidFill>
            </a:endParaRPr>
          </a:p>
        </p:txBody>
      </p:sp>
      <p:sp>
        <p:nvSpPr>
          <p:cNvPr id="8" name="textruta 7">
            <a:extLst>
              <a:ext uri="{FF2B5EF4-FFF2-40B4-BE49-F238E27FC236}">
                <a16:creationId xmlns:a16="http://schemas.microsoft.com/office/drawing/2014/main" id="{AC46ED04-0B68-41C9-9329-1117D0422488}"/>
              </a:ext>
            </a:extLst>
          </p:cNvPr>
          <p:cNvSpPr txBox="1"/>
          <p:nvPr/>
        </p:nvSpPr>
        <p:spPr>
          <a:xfrm>
            <a:off x="6416556" y="5299525"/>
            <a:ext cx="2088232" cy="723275"/>
          </a:xfrm>
          <a:prstGeom prst="rect">
            <a:avLst/>
          </a:prstGeom>
          <a:noFill/>
        </p:spPr>
        <p:txBody>
          <a:bodyPr wrap="square" rtlCol="0">
            <a:spAutoFit/>
          </a:bodyPr>
          <a:lstStyle/>
          <a:p>
            <a:pPr>
              <a:spcBef>
                <a:spcPts val="400"/>
              </a:spcBef>
            </a:pPr>
            <a:r>
              <a:rPr lang="sv-SE" i="1" dirty="0" err="1">
                <a:latin typeface="Verdana" panose="020B0604030504040204" pitchFamily="34" charset="0"/>
                <a:ea typeface="Verdana" panose="020B0604030504040204" pitchFamily="34" charset="0"/>
              </a:rPr>
              <a:t>gårkå</a:t>
            </a:r>
            <a:endParaRPr lang="sv-SE" i="1" dirty="0">
              <a:latin typeface="Verdana" panose="020B0604030504040204" pitchFamily="34" charset="0"/>
              <a:ea typeface="Verdana" panose="020B0604030504040204" pitchFamily="34" charset="0"/>
            </a:endParaRPr>
          </a:p>
          <a:p>
            <a:pPr>
              <a:spcBef>
                <a:spcPts val="400"/>
              </a:spcBef>
            </a:pPr>
            <a:r>
              <a:rPr lang="sv-SE" i="1" dirty="0" err="1">
                <a:latin typeface="Verdana" panose="020B0604030504040204" pitchFamily="34" charset="0"/>
                <a:ea typeface="Verdana" panose="020B0604030504040204" pitchFamily="34" charset="0"/>
              </a:rPr>
              <a:t>dååjå</a:t>
            </a:r>
            <a:endParaRPr lang="en-GB"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8703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2D9ACA-92D0-4A41-B6D5-7F55EEC4E4C4}"/>
              </a:ext>
            </a:extLst>
          </p:cNvPr>
          <p:cNvSpPr>
            <a:spLocks noGrp="1"/>
          </p:cNvSpPr>
          <p:nvPr>
            <p:ph type="title"/>
          </p:nvPr>
        </p:nvSpPr>
        <p:spPr>
          <a:xfrm>
            <a:off x="1056000" y="1052736"/>
            <a:ext cx="9134400" cy="795600"/>
          </a:xfrm>
        </p:spPr>
        <p:txBody>
          <a:bodyPr>
            <a:normAutofit fontScale="90000"/>
          </a:bodyPr>
          <a:lstStyle/>
          <a:p>
            <a:r>
              <a:rPr lang="sv-SE" dirty="0"/>
              <a:t>1. Flektionssystemet: Variation och rörelse (2): </a:t>
            </a:r>
            <a:br>
              <a:rPr lang="sv-SE" dirty="0"/>
            </a:br>
            <a:r>
              <a:rPr lang="sv-SE" dirty="0"/>
              <a:t>Tredje person singular</a:t>
            </a:r>
            <a:endParaRPr lang="en-GB" dirty="0"/>
          </a:p>
        </p:txBody>
      </p:sp>
      <p:sp>
        <p:nvSpPr>
          <p:cNvPr id="10" name="Platshållare för innehåll 9">
            <a:extLst>
              <a:ext uri="{FF2B5EF4-FFF2-40B4-BE49-F238E27FC236}">
                <a16:creationId xmlns:a16="http://schemas.microsoft.com/office/drawing/2014/main" id="{7A054BDB-B9EC-48E3-BEF6-AFD575BEF851}"/>
              </a:ext>
            </a:extLst>
          </p:cNvPr>
          <p:cNvSpPr txBox="1">
            <a:spLocks noGrp="1"/>
          </p:cNvSpPr>
          <p:nvPr>
            <p:ph idx="1"/>
          </p:nvPr>
        </p:nvSpPr>
        <p:spPr>
          <a:xfrm>
            <a:off x="1055925" y="2492896"/>
            <a:ext cx="9134475" cy="1572225"/>
          </a:xfrm>
          <a:prstGeom prst="rect">
            <a:avLst/>
          </a:prstGeom>
          <a:noFill/>
          <a:ln>
            <a:noFill/>
          </a:ln>
        </p:spPr>
        <p:txBody>
          <a:bodyPr wrap="square" rtlCol="0">
            <a:spAutoFit/>
          </a:bodyPr>
          <a:lstStyle/>
          <a:p>
            <a:pPr marL="0" indent="0">
              <a:buNone/>
            </a:pPr>
            <a:r>
              <a:rPr lang="sv-SE" dirty="0">
                <a:latin typeface="Verdana" panose="020B0604030504040204" pitchFamily="34" charset="0"/>
                <a:ea typeface="Verdana" panose="020B0604030504040204" pitchFamily="34" charset="0"/>
              </a:rPr>
              <a:t>Dåtid:</a:t>
            </a:r>
            <a:endParaRPr lang="se-NO" dirty="0">
              <a:latin typeface="Verdana" panose="020B0604030504040204" pitchFamily="34" charset="0"/>
              <a:ea typeface="Verdana" panose="020B0604030504040204" pitchFamily="34" charset="0"/>
            </a:endParaRPr>
          </a:p>
          <a:p>
            <a:pPr marL="400050" lvl="1" indent="0">
              <a:buNone/>
            </a:pPr>
            <a:r>
              <a:rPr lang="sv-SE" dirty="0" err="1">
                <a:latin typeface="Verdana" panose="020B0604030504040204" pitchFamily="34" charset="0"/>
                <a:ea typeface="Verdana" panose="020B0604030504040204" pitchFamily="34" charset="0"/>
              </a:rPr>
              <a:t>sjidte</a:t>
            </a:r>
            <a:r>
              <a:rPr lang="sv-SE" dirty="0">
                <a:latin typeface="Verdana" panose="020B0604030504040204" pitchFamily="34" charset="0"/>
                <a:ea typeface="Verdana" panose="020B0604030504040204" pitchFamily="34" charset="0"/>
              </a:rPr>
              <a:t>- ’bli’ (3): 3SG.PST </a:t>
            </a:r>
            <a:r>
              <a:rPr lang="sv-SE" dirty="0">
                <a:latin typeface="Verdana" panose="020B0604030504040204" pitchFamily="34" charset="0"/>
                <a:ea typeface="Verdana" panose="020B0604030504040204" pitchFamily="34" charset="0"/>
                <a:sym typeface="Wingdings" panose="05000000000000000000" pitchFamily="2" charset="2"/>
              </a:rPr>
              <a:t> </a:t>
            </a:r>
            <a:r>
              <a:rPr lang="sv-SE" i="1" dirty="0" err="1">
                <a:latin typeface="Verdana" panose="020B0604030504040204" pitchFamily="34" charset="0"/>
                <a:ea typeface="Verdana" panose="020B0604030504040204" pitchFamily="34" charset="0"/>
                <a:sym typeface="Wingdings" panose="05000000000000000000" pitchFamily="2" charset="2"/>
              </a:rPr>
              <a:t>sjidt</a:t>
            </a:r>
            <a:r>
              <a:rPr lang="sv-SE" i="1" dirty="0">
                <a:latin typeface="Verdana" panose="020B0604030504040204" pitchFamily="34" charset="0"/>
                <a:ea typeface="Verdana" panose="020B0604030504040204" pitchFamily="34" charset="0"/>
                <a:sym typeface="Wingdings" panose="05000000000000000000" pitchFamily="2" charset="2"/>
              </a:rPr>
              <a:t>-i-</a:t>
            </a:r>
            <a:r>
              <a:rPr lang="se-NO" i="1" dirty="0">
                <a:latin typeface="Verdana" panose="020B0604030504040204" pitchFamily="34" charset="0"/>
                <a:ea typeface="Verdana" panose="020B0604030504040204" pitchFamily="34" charset="0"/>
                <a:sym typeface="Wingdings" panose="05000000000000000000" pitchFamily="2" charset="2"/>
              </a:rPr>
              <a:t>Ø</a:t>
            </a:r>
          </a:p>
          <a:p>
            <a:pPr marL="400050" lvl="1" indent="0">
              <a:buNone/>
            </a:pPr>
            <a:r>
              <a:rPr lang="se-NO" dirty="0">
                <a:latin typeface="Verdana" panose="020B0604030504040204" pitchFamily="34" charset="0"/>
                <a:ea typeface="Verdana" panose="020B0604030504040204" pitchFamily="34" charset="0"/>
                <a:sym typeface="Wingdings" panose="05000000000000000000" pitchFamily="2" charset="2"/>
              </a:rPr>
              <a:t>Men:  </a:t>
            </a:r>
            <a:endParaRPr lang="sv-SE" dirty="0">
              <a:latin typeface="Verdana" panose="020B0604030504040204" pitchFamily="34" charset="0"/>
              <a:ea typeface="Verdana" panose="020B0604030504040204" pitchFamily="34" charset="0"/>
              <a:sym typeface="Wingdings" panose="05000000000000000000" pitchFamily="2" charset="2"/>
            </a:endParaRPr>
          </a:p>
          <a:p>
            <a:pPr marL="400050" lvl="1" indent="0">
              <a:buNone/>
            </a:pPr>
            <a:r>
              <a:rPr lang="se-NO" i="1" dirty="0">
                <a:latin typeface="Verdana" panose="020B0604030504040204" pitchFamily="34" charset="0"/>
                <a:ea typeface="Verdana" panose="020B0604030504040204" pitchFamily="34" charset="0"/>
                <a:sym typeface="Wingdings" panose="05000000000000000000" pitchFamily="2" charset="2"/>
              </a:rPr>
              <a:t>sjidt-i-ja</a:t>
            </a:r>
            <a:r>
              <a:rPr lang="sv-SE" i="1" dirty="0">
                <a:latin typeface="Verdana" panose="020B0604030504040204" pitchFamily="34" charset="0"/>
                <a:ea typeface="Verdana" panose="020B0604030504040204" pitchFamily="34" charset="0"/>
                <a:sym typeface="Wingdings" panose="05000000000000000000" pitchFamily="2" charset="2"/>
              </a:rPr>
              <a:t> </a:t>
            </a:r>
            <a:r>
              <a:rPr lang="se-NO" dirty="0">
                <a:latin typeface="Verdana" panose="020B0604030504040204" pitchFamily="34" charset="0"/>
                <a:ea typeface="Verdana" panose="020B0604030504040204" pitchFamily="34" charset="0"/>
                <a:sym typeface="Wingdings" panose="05000000000000000000" pitchFamily="2" charset="2"/>
              </a:rPr>
              <a:t>(</a:t>
            </a:r>
            <a:r>
              <a:rPr lang="se-NO" i="1" dirty="0">
                <a:latin typeface="Verdana" panose="020B0604030504040204" pitchFamily="34" charset="0"/>
                <a:ea typeface="Verdana" panose="020B0604030504040204" pitchFamily="34" charset="0"/>
                <a:sym typeface="Wingdings" panose="05000000000000000000" pitchFamily="2" charset="2"/>
              </a:rPr>
              <a:t>juhtija, tjoerija, bååhkia, maehtija</a:t>
            </a:r>
            <a:r>
              <a:rPr lang="se-NO" dirty="0">
                <a:latin typeface="Verdana" panose="020B0604030504040204" pitchFamily="34" charset="0"/>
                <a:ea typeface="Verdana" panose="020B0604030504040204" pitchFamily="34" charset="0"/>
                <a:sym typeface="Wingdings" panose="05000000000000000000" pitchFamily="2" charset="2"/>
              </a:rPr>
              <a:t>...)</a:t>
            </a:r>
            <a:endParaRPr lang="en-GB"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2046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2D9ACA-92D0-4A41-B6D5-7F55EEC4E4C4}"/>
              </a:ext>
            </a:extLst>
          </p:cNvPr>
          <p:cNvSpPr>
            <a:spLocks noGrp="1"/>
          </p:cNvSpPr>
          <p:nvPr>
            <p:ph type="title"/>
          </p:nvPr>
        </p:nvSpPr>
        <p:spPr>
          <a:xfrm>
            <a:off x="1056000" y="1052736"/>
            <a:ext cx="9134400" cy="795600"/>
          </a:xfrm>
        </p:spPr>
        <p:txBody>
          <a:bodyPr/>
          <a:lstStyle/>
          <a:p>
            <a:r>
              <a:rPr lang="sv-SE" dirty="0"/>
              <a:t>1. Flektionssystemet: Variation och rörelse </a:t>
            </a:r>
            <a:endParaRPr lang="en-GB" dirty="0"/>
          </a:p>
        </p:txBody>
      </p:sp>
      <p:sp>
        <p:nvSpPr>
          <p:cNvPr id="3" name="Platshållare för innehåll 2">
            <a:extLst>
              <a:ext uri="{FF2B5EF4-FFF2-40B4-BE49-F238E27FC236}">
                <a16:creationId xmlns:a16="http://schemas.microsoft.com/office/drawing/2014/main" id="{C752BD3D-968D-439E-B21B-AFFD3B95D4FD}"/>
              </a:ext>
            </a:extLst>
          </p:cNvPr>
          <p:cNvSpPr>
            <a:spLocks noGrp="1"/>
          </p:cNvSpPr>
          <p:nvPr>
            <p:ph idx="1"/>
          </p:nvPr>
        </p:nvSpPr>
        <p:spPr/>
        <p:txBody>
          <a:bodyPr/>
          <a:lstStyle/>
          <a:p>
            <a:pPr marL="0" indent="0">
              <a:buNone/>
            </a:pPr>
            <a:r>
              <a:rPr lang="sv-SE" sz="1400" dirty="0"/>
              <a:t>Några väldigt öppna funderingar:</a:t>
            </a:r>
          </a:p>
          <a:p>
            <a:r>
              <a:rPr lang="en-GB" sz="1400" dirty="0" err="1"/>
              <a:t>Utmanar</a:t>
            </a:r>
            <a:r>
              <a:rPr lang="en-GB" sz="1400" dirty="0"/>
              <a:t> </a:t>
            </a:r>
            <a:r>
              <a:rPr lang="en-GB" sz="1400" dirty="0" err="1"/>
              <a:t>datan</a:t>
            </a:r>
            <a:r>
              <a:rPr lang="en-GB" sz="1400" dirty="0"/>
              <a:t> den </a:t>
            </a:r>
            <a:r>
              <a:rPr lang="en-GB" sz="1400" dirty="0" err="1"/>
              <a:t>morfofonologiska</a:t>
            </a:r>
            <a:r>
              <a:rPr lang="en-GB" sz="1400" dirty="0"/>
              <a:t> </a:t>
            </a:r>
            <a:r>
              <a:rPr lang="en-GB" sz="1400" dirty="0" err="1"/>
              <a:t>ställning</a:t>
            </a:r>
            <a:r>
              <a:rPr lang="en-GB" sz="1400" dirty="0"/>
              <a:t> </a:t>
            </a:r>
            <a:r>
              <a:rPr lang="en-GB" sz="1400" dirty="0" err="1"/>
              <a:t>som</a:t>
            </a:r>
            <a:r>
              <a:rPr lang="en-GB" sz="1400" dirty="0"/>
              <a:t> umlaut </a:t>
            </a:r>
            <a:r>
              <a:rPr lang="en-GB" sz="1400" dirty="0" err="1"/>
              <a:t>sägs</a:t>
            </a:r>
            <a:r>
              <a:rPr lang="en-GB" sz="1400" dirty="0"/>
              <a:t> ha?</a:t>
            </a:r>
          </a:p>
          <a:p>
            <a:pPr lvl="1"/>
            <a:r>
              <a:rPr lang="en-GB" sz="1400" dirty="0"/>
              <a:t>Drift mot </a:t>
            </a:r>
            <a:r>
              <a:rPr lang="en-GB" sz="1400" dirty="0" err="1"/>
              <a:t>agglutinerande</a:t>
            </a:r>
            <a:r>
              <a:rPr lang="en-GB" sz="1400" dirty="0"/>
              <a:t> </a:t>
            </a:r>
            <a:r>
              <a:rPr lang="en-GB" sz="1400" dirty="0" err="1"/>
              <a:t>mönster</a:t>
            </a:r>
            <a:r>
              <a:rPr lang="en-GB" sz="1400" dirty="0"/>
              <a:t>? </a:t>
            </a:r>
          </a:p>
          <a:p>
            <a:pPr lvl="1"/>
            <a:r>
              <a:rPr lang="en-GB" sz="1400" dirty="0"/>
              <a:t>Det </a:t>
            </a:r>
            <a:r>
              <a:rPr lang="en-GB" sz="1400" dirty="0" err="1"/>
              <a:t>viktiga</a:t>
            </a:r>
            <a:r>
              <a:rPr lang="en-GB" sz="1400" dirty="0"/>
              <a:t> </a:t>
            </a:r>
            <a:r>
              <a:rPr lang="en-GB" sz="1400" dirty="0" err="1"/>
              <a:t>för</a:t>
            </a:r>
            <a:r>
              <a:rPr lang="en-GB" sz="1400" dirty="0"/>
              <a:t> </a:t>
            </a:r>
            <a:r>
              <a:rPr lang="en-GB" sz="1400" dirty="0" err="1"/>
              <a:t>dåtid</a:t>
            </a:r>
            <a:r>
              <a:rPr lang="en-GB" sz="1400" dirty="0"/>
              <a:t> </a:t>
            </a:r>
            <a:r>
              <a:rPr lang="en-GB" sz="1400" dirty="0" err="1"/>
              <a:t>är</a:t>
            </a:r>
            <a:r>
              <a:rPr lang="en-GB" sz="1400" dirty="0"/>
              <a:t> /</a:t>
            </a:r>
            <a:r>
              <a:rPr lang="en-GB" sz="1400" dirty="0" err="1"/>
              <a:t>i</a:t>
            </a:r>
            <a:r>
              <a:rPr lang="en-GB" sz="1400" dirty="0"/>
              <a:t>/-</a:t>
            </a:r>
            <a:r>
              <a:rPr lang="en-GB" sz="1400" dirty="0" err="1"/>
              <a:t>markören</a:t>
            </a:r>
            <a:r>
              <a:rPr lang="en-GB" sz="1400" dirty="0"/>
              <a:t>, </a:t>
            </a:r>
            <a:r>
              <a:rPr lang="en-GB" sz="1400" dirty="0" err="1"/>
              <a:t>omljud</a:t>
            </a:r>
            <a:r>
              <a:rPr lang="en-GB" sz="1400" dirty="0"/>
              <a:t> </a:t>
            </a:r>
            <a:r>
              <a:rPr lang="en-GB" sz="1400" dirty="0" err="1"/>
              <a:t>är</a:t>
            </a:r>
            <a:r>
              <a:rPr lang="en-GB" sz="1400" dirty="0"/>
              <a:t> </a:t>
            </a:r>
            <a:r>
              <a:rPr lang="en-GB" sz="1400" dirty="0" err="1"/>
              <a:t>mindre</a:t>
            </a:r>
            <a:r>
              <a:rPr lang="en-GB" sz="1400" dirty="0"/>
              <a:t> </a:t>
            </a:r>
            <a:r>
              <a:rPr lang="en-GB" sz="1400" dirty="0" err="1"/>
              <a:t>viktigt</a:t>
            </a:r>
            <a:r>
              <a:rPr lang="en-GB" sz="1400" dirty="0"/>
              <a:t>(?)</a:t>
            </a:r>
          </a:p>
          <a:p>
            <a:r>
              <a:rPr lang="en-GB" sz="1400" dirty="0"/>
              <a:t>3SG – </a:t>
            </a:r>
            <a:r>
              <a:rPr lang="en-GB" sz="1400" dirty="0" err="1"/>
              <a:t>nollmarkerad</a:t>
            </a:r>
            <a:r>
              <a:rPr lang="en-GB" sz="1400" dirty="0"/>
              <a:t>, men </a:t>
            </a:r>
            <a:r>
              <a:rPr lang="en-GB" sz="1400" dirty="0" err="1"/>
              <a:t>även</a:t>
            </a:r>
            <a:r>
              <a:rPr lang="en-GB" sz="1400" dirty="0"/>
              <a:t> </a:t>
            </a:r>
            <a:r>
              <a:rPr lang="en-GB" sz="1400" dirty="0" err="1"/>
              <a:t>en</a:t>
            </a:r>
            <a:r>
              <a:rPr lang="en-GB" sz="1400" dirty="0"/>
              <a:t> association till -a?</a:t>
            </a:r>
          </a:p>
          <a:p>
            <a:endParaRPr lang="en-GB" sz="1400" dirty="0"/>
          </a:p>
        </p:txBody>
      </p:sp>
    </p:spTree>
    <p:extLst>
      <p:ext uri="{BB962C8B-B14F-4D97-AF65-F5344CB8AC3E}">
        <p14:creationId xmlns:p14="http://schemas.microsoft.com/office/powerpoint/2010/main" val="403541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7E3DC5-64AA-41C6-AA70-FE0DB05E55D5}"/>
              </a:ext>
            </a:extLst>
          </p:cNvPr>
          <p:cNvSpPr>
            <a:spLocks noGrp="1"/>
          </p:cNvSpPr>
          <p:nvPr>
            <p:ph type="title"/>
          </p:nvPr>
        </p:nvSpPr>
        <p:spPr/>
        <p:txBody>
          <a:bodyPr/>
          <a:lstStyle/>
          <a:p>
            <a:r>
              <a:rPr lang="sv-SE" dirty="0"/>
              <a:t>Del 2:</a:t>
            </a:r>
            <a:endParaRPr lang="en-GB" dirty="0"/>
          </a:p>
        </p:txBody>
      </p:sp>
      <p:sp>
        <p:nvSpPr>
          <p:cNvPr id="3" name="Platshållare för innehåll 2">
            <a:extLst>
              <a:ext uri="{FF2B5EF4-FFF2-40B4-BE49-F238E27FC236}">
                <a16:creationId xmlns:a16="http://schemas.microsoft.com/office/drawing/2014/main" id="{682D8213-4B12-450F-86F7-6B611AE32BD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894912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7CC087-AF84-41E5-B4C9-64E6924CD65F}"/>
              </a:ext>
            </a:extLst>
          </p:cNvPr>
          <p:cNvSpPr>
            <a:spLocks noGrp="1"/>
          </p:cNvSpPr>
          <p:nvPr>
            <p:ph type="title"/>
          </p:nvPr>
        </p:nvSpPr>
        <p:spPr>
          <a:xfrm>
            <a:off x="1056000" y="980728"/>
            <a:ext cx="9134400" cy="795600"/>
          </a:xfrm>
        </p:spPr>
        <p:txBody>
          <a:bodyPr/>
          <a:lstStyle/>
          <a:p>
            <a:r>
              <a:rPr lang="sv-SE" dirty="0"/>
              <a:t>2. Dualis</a:t>
            </a:r>
            <a:endParaRPr lang="en-GB" dirty="0"/>
          </a:p>
        </p:txBody>
      </p:sp>
      <p:sp>
        <p:nvSpPr>
          <p:cNvPr id="6" name="textruta 5">
            <a:extLst>
              <a:ext uri="{FF2B5EF4-FFF2-40B4-BE49-F238E27FC236}">
                <a16:creationId xmlns:a16="http://schemas.microsoft.com/office/drawing/2014/main" id="{04562694-D3FE-477B-9C4C-FCB114579AB9}"/>
              </a:ext>
            </a:extLst>
          </p:cNvPr>
          <p:cNvSpPr txBox="1"/>
          <p:nvPr/>
        </p:nvSpPr>
        <p:spPr>
          <a:xfrm>
            <a:off x="1014688" y="2221150"/>
            <a:ext cx="4608512" cy="1015663"/>
          </a:xfrm>
          <a:prstGeom prst="rect">
            <a:avLst/>
          </a:prstGeom>
          <a:noFill/>
        </p:spPr>
        <p:txBody>
          <a:bodyPr wrap="square" rtlCol="0">
            <a:spAutoFit/>
          </a:bodyPr>
          <a:lstStyle/>
          <a:p>
            <a:r>
              <a:rPr lang="sv-SE" sz="2000" i="1" dirty="0" err="1"/>
              <a:t>monnah</a:t>
            </a:r>
            <a:r>
              <a:rPr lang="sv-SE" sz="2000" i="1" dirty="0"/>
              <a:t> 	</a:t>
            </a:r>
            <a:r>
              <a:rPr lang="sv-SE" sz="2000" i="1" dirty="0" err="1"/>
              <a:t>moer</a:t>
            </a:r>
            <a:r>
              <a:rPr lang="sv-SE" sz="2000" i="1" dirty="0"/>
              <a:t>-h 		</a:t>
            </a:r>
            <a:r>
              <a:rPr lang="sv-SE" sz="2000" i="1" dirty="0" err="1"/>
              <a:t>tjoehpebe</a:t>
            </a:r>
            <a:endParaRPr lang="sv-SE" sz="2000" i="1" dirty="0"/>
          </a:p>
          <a:p>
            <a:r>
              <a:rPr lang="sv-SE" sz="2000" dirty="0"/>
              <a:t>1DU	wood-NOM.PL	chop.PRS.1PL</a:t>
            </a:r>
          </a:p>
          <a:p>
            <a:r>
              <a:rPr lang="sv-SE" sz="2000" dirty="0"/>
              <a:t>`Vi(två) hugger ved.’ [sma20170923a]e</a:t>
            </a:r>
            <a:endParaRPr lang="en-GB" sz="2000" dirty="0"/>
          </a:p>
        </p:txBody>
      </p:sp>
      <p:sp>
        <p:nvSpPr>
          <p:cNvPr id="8" name="textruta 7">
            <a:extLst>
              <a:ext uri="{FF2B5EF4-FFF2-40B4-BE49-F238E27FC236}">
                <a16:creationId xmlns:a16="http://schemas.microsoft.com/office/drawing/2014/main" id="{CEC2A71A-31F6-4BFF-BC4B-A65C37E80B86}"/>
              </a:ext>
            </a:extLst>
          </p:cNvPr>
          <p:cNvSpPr txBox="1"/>
          <p:nvPr/>
        </p:nvSpPr>
        <p:spPr>
          <a:xfrm>
            <a:off x="993406" y="3429000"/>
            <a:ext cx="10287170" cy="1015663"/>
          </a:xfrm>
          <a:prstGeom prst="rect">
            <a:avLst/>
          </a:prstGeom>
          <a:noFill/>
        </p:spPr>
        <p:txBody>
          <a:bodyPr wrap="square" rtlCol="0">
            <a:spAutoFit/>
          </a:bodyPr>
          <a:lstStyle/>
          <a:p>
            <a:r>
              <a:rPr lang="en-GB" sz="2000" i="1" dirty="0" err="1"/>
              <a:t>jih</a:t>
            </a:r>
            <a:r>
              <a:rPr lang="en-GB" sz="2000" i="1" dirty="0"/>
              <a:t>      </a:t>
            </a:r>
            <a:r>
              <a:rPr lang="en-GB" sz="2000" i="1" dirty="0" err="1"/>
              <a:t>majhtajibo</a:t>
            </a:r>
            <a:r>
              <a:rPr lang="en-GB" sz="2000" i="1" dirty="0"/>
              <a:t> 	      </a:t>
            </a:r>
            <a:r>
              <a:rPr lang="en-GB" sz="2000" i="1" dirty="0" err="1"/>
              <a:t>monnah</a:t>
            </a:r>
            <a:r>
              <a:rPr lang="en-GB" sz="2000" i="1" dirty="0"/>
              <a:t>     </a:t>
            </a:r>
            <a:r>
              <a:rPr lang="en-GB" sz="2000" i="1" dirty="0" err="1"/>
              <a:t>gien</a:t>
            </a:r>
            <a:r>
              <a:rPr lang="en-GB" sz="2000" i="1" dirty="0"/>
              <a:t>  	</a:t>
            </a:r>
            <a:r>
              <a:rPr lang="en-GB" sz="2000" i="1" dirty="0" err="1"/>
              <a:t>riekte</a:t>
            </a:r>
            <a:r>
              <a:rPr lang="en-GB" sz="2000" i="1" dirty="0"/>
              <a:t>  	</a:t>
            </a:r>
            <a:r>
              <a:rPr lang="en-GB" sz="2000" i="1" dirty="0" err="1"/>
              <a:t>geajna</a:t>
            </a:r>
            <a:r>
              <a:rPr lang="en-GB" sz="2000" i="1" dirty="0"/>
              <a:t>-m         </a:t>
            </a:r>
            <a:r>
              <a:rPr lang="en-GB" sz="2000" i="1" dirty="0" err="1"/>
              <a:t>vaadtsedh</a:t>
            </a:r>
            <a:r>
              <a:rPr lang="en-GB" sz="2000" i="1" dirty="0"/>
              <a:t> </a:t>
            </a:r>
          </a:p>
          <a:p>
            <a:r>
              <a:rPr lang="en-GB" sz="2000" dirty="0" err="1"/>
              <a:t>och</a:t>
            </a:r>
            <a:r>
              <a:rPr lang="en-GB" sz="2000" dirty="0"/>
              <a:t>    huske.PST.1PL  1DU 	          </a:t>
            </a:r>
            <a:r>
              <a:rPr lang="en-GB" sz="2000" dirty="0" err="1"/>
              <a:t>ska.PRS.DU</a:t>
            </a:r>
            <a:r>
              <a:rPr lang="en-GB" sz="2000" dirty="0"/>
              <a:t> 	</a:t>
            </a:r>
            <a:r>
              <a:rPr lang="en-GB" sz="2000" dirty="0" err="1"/>
              <a:t>rakt</a:t>
            </a:r>
            <a:r>
              <a:rPr lang="en-GB" sz="2000" dirty="0"/>
              <a:t> 	väg-ACC.SG      gå.INF </a:t>
            </a:r>
          </a:p>
          <a:p>
            <a:r>
              <a:rPr lang="sv-SE" sz="2000" dirty="0"/>
              <a:t>`Och vi kom på att vi skulle gå raka vägen.’ </a:t>
            </a:r>
            <a:r>
              <a:rPr lang="en-GB" sz="2000" dirty="0"/>
              <a:t>[sma20180614a]f</a:t>
            </a:r>
          </a:p>
        </p:txBody>
      </p:sp>
      <p:sp>
        <p:nvSpPr>
          <p:cNvPr id="9" name="textruta 8">
            <a:extLst>
              <a:ext uri="{FF2B5EF4-FFF2-40B4-BE49-F238E27FC236}">
                <a16:creationId xmlns:a16="http://schemas.microsoft.com/office/drawing/2014/main" id="{46E4C0C8-D177-4E63-B6C2-ADB73B35A55B}"/>
              </a:ext>
            </a:extLst>
          </p:cNvPr>
          <p:cNvSpPr txBox="1"/>
          <p:nvPr/>
        </p:nvSpPr>
        <p:spPr>
          <a:xfrm>
            <a:off x="993406" y="4797152"/>
            <a:ext cx="5330452" cy="1015663"/>
          </a:xfrm>
          <a:prstGeom prst="rect">
            <a:avLst/>
          </a:prstGeom>
          <a:noFill/>
        </p:spPr>
        <p:txBody>
          <a:bodyPr wrap="square" rtlCol="0">
            <a:spAutoFit/>
          </a:bodyPr>
          <a:lstStyle/>
          <a:p>
            <a:r>
              <a:rPr lang="en-GB" sz="2000" i="1" dirty="0"/>
              <a:t>dah 	</a:t>
            </a:r>
            <a:r>
              <a:rPr lang="en-GB" sz="2000" i="1" dirty="0" err="1"/>
              <a:t>guaktah</a:t>
            </a:r>
            <a:r>
              <a:rPr lang="en-GB" sz="2000" i="1" dirty="0"/>
              <a:t> 	</a:t>
            </a:r>
            <a:r>
              <a:rPr lang="en-GB" sz="2000" i="1" dirty="0" err="1"/>
              <a:t>juhtiejin</a:t>
            </a:r>
            <a:endParaRPr lang="en-GB" sz="2000" i="1" dirty="0"/>
          </a:p>
          <a:p>
            <a:r>
              <a:rPr lang="en-GB" sz="2000" dirty="0"/>
              <a:t>3PL	</a:t>
            </a:r>
            <a:r>
              <a:rPr lang="en-GB" sz="2000" dirty="0" err="1"/>
              <a:t>två</a:t>
            </a:r>
            <a:r>
              <a:rPr lang="en-GB" sz="2000" dirty="0"/>
              <a:t>	flytta.PST.3PL</a:t>
            </a:r>
          </a:p>
          <a:p>
            <a:r>
              <a:rPr lang="en-GB" sz="2000" dirty="0"/>
              <a:t>`De </a:t>
            </a:r>
            <a:r>
              <a:rPr lang="en-GB" sz="2000" dirty="0" err="1"/>
              <a:t>två</a:t>
            </a:r>
            <a:r>
              <a:rPr lang="en-GB" sz="2000" dirty="0"/>
              <a:t> </a:t>
            </a:r>
            <a:r>
              <a:rPr lang="en-GB" sz="2000" dirty="0" err="1"/>
              <a:t>flyttade</a:t>
            </a:r>
            <a:r>
              <a:rPr lang="en-GB" sz="2000" dirty="0"/>
              <a:t>.’ [sma20181020b]</a:t>
            </a:r>
          </a:p>
        </p:txBody>
      </p:sp>
      <p:sp>
        <p:nvSpPr>
          <p:cNvPr id="10" name="Ellips 9">
            <a:extLst>
              <a:ext uri="{FF2B5EF4-FFF2-40B4-BE49-F238E27FC236}">
                <a16:creationId xmlns:a16="http://schemas.microsoft.com/office/drawing/2014/main" id="{17BD7706-931E-4BF5-906C-73D781DDA931}"/>
              </a:ext>
            </a:extLst>
          </p:cNvPr>
          <p:cNvSpPr/>
          <p:nvPr/>
        </p:nvSpPr>
        <p:spPr>
          <a:xfrm>
            <a:off x="839416" y="2144870"/>
            <a:ext cx="1224136" cy="1135842"/>
          </a:xfrm>
          <a:prstGeom prst="ellips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lips 10">
            <a:extLst>
              <a:ext uri="{FF2B5EF4-FFF2-40B4-BE49-F238E27FC236}">
                <a16:creationId xmlns:a16="http://schemas.microsoft.com/office/drawing/2014/main" id="{4BA4C746-CFBB-41AC-B40E-04CDC6B365C7}"/>
              </a:ext>
            </a:extLst>
          </p:cNvPr>
          <p:cNvSpPr/>
          <p:nvPr/>
        </p:nvSpPr>
        <p:spPr>
          <a:xfrm>
            <a:off x="3658632" y="2128818"/>
            <a:ext cx="1717288" cy="11079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5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7CC087-AF84-41E5-B4C9-64E6924CD65F}"/>
              </a:ext>
            </a:extLst>
          </p:cNvPr>
          <p:cNvSpPr>
            <a:spLocks noGrp="1"/>
          </p:cNvSpPr>
          <p:nvPr>
            <p:ph type="title"/>
          </p:nvPr>
        </p:nvSpPr>
        <p:spPr>
          <a:xfrm>
            <a:off x="1056000" y="980728"/>
            <a:ext cx="9134400" cy="795600"/>
          </a:xfrm>
        </p:spPr>
        <p:txBody>
          <a:bodyPr/>
          <a:lstStyle/>
          <a:p>
            <a:r>
              <a:rPr lang="sv-SE" dirty="0"/>
              <a:t>2. Dualis</a:t>
            </a:r>
            <a:endParaRPr lang="en-GB" dirty="0"/>
          </a:p>
        </p:txBody>
      </p:sp>
      <p:sp>
        <p:nvSpPr>
          <p:cNvPr id="6" name="textruta 5">
            <a:extLst>
              <a:ext uri="{FF2B5EF4-FFF2-40B4-BE49-F238E27FC236}">
                <a16:creationId xmlns:a16="http://schemas.microsoft.com/office/drawing/2014/main" id="{04562694-D3FE-477B-9C4C-FCB114579AB9}"/>
              </a:ext>
            </a:extLst>
          </p:cNvPr>
          <p:cNvSpPr txBox="1"/>
          <p:nvPr/>
        </p:nvSpPr>
        <p:spPr>
          <a:xfrm>
            <a:off x="1014688" y="2221150"/>
            <a:ext cx="5081312" cy="1015663"/>
          </a:xfrm>
          <a:prstGeom prst="rect">
            <a:avLst/>
          </a:prstGeom>
          <a:noFill/>
        </p:spPr>
        <p:txBody>
          <a:bodyPr wrap="square" rtlCol="0">
            <a:spAutoFit/>
          </a:bodyPr>
          <a:lstStyle/>
          <a:p>
            <a:r>
              <a:rPr lang="sv-SE" sz="2000" b="1" i="1" dirty="0" err="1"/>
              <a:t>monnah</a:t>
            </a:r>
            <a:r>
              <a:rPr lang="sv-SE" sz="2000" i="1" dirty="0"/>
              <a:t>	</a:t>
            </a:r>
            <a:r>
              <a:rPr lang="sv-SE" sz="2000" i="1" dirty="0" err="1"/>
              <a:t>moer</a:t>
            </a:r>
            <a:r>
              <a:rPr lang="sv-SE" sz="2000" i="1" dirty="0"/>
              <a:t>-h 		</a:t>
            </a:r>
            <a:r>
              <a:rPr lang="sv-SE" sz="2000" b="1" i="1" dirty="0" err="1"/>
              <a:t>tjoehpebe</a:t>
            </a:r>
            <a:endParaRPr lang="sv-SE" sz="2000" b="1" i="1" dirty="0"/>
          </a:p>
          <a:p>
            <a:r>
              <a:rPr lang="sv-SE" sz="2000" dirty="0"/>
              <a:t>1DU	wood-NOM.PL	chop.PRS.1PL</a:t>
            </a:r>
          </a:p>
          <a:p>
            <a:r>
              <a:rPr lang="sv-SE" sz="2000" dirty="0"/>
              <a:t>`Vi(två) hugger ved.’ [sma20170923a]e</a:t>
            </a:r>
            <a:endParaRPr lang="en-GB" sz="2000" dirty="0"/>
          </a:p>
        </p:txBody>
      </p:sp>
      <p:sp>
        <p:nvSpPr>
          <p:cNvPr id="8" name="textruta 7">
            <a:extLst>
              <a:ext uri="{FF2B5EF4-FFF2-40B4-BE49-F238E27FC236}">
                <a16:creationId xmlns:a16="http://schemas.microsoft.com/office/drawing/2014/main" id="{CEC2A71A-31F6-4BFF-BC4B-A65C37E80B86}"/>
              </a:ext>
            </a:extLst>
          </p:cNvPr>
          <p:cNvSpPr txBox="1"/>
          <p:nvPr/>
        </p:nvSpPr>
        <p:spPr>
          <a:xfrm>
            <a:off x="993406" y="3429000"/>
            <a:ext cx="10287170" cy="1015663"/>
          </a:xfrm>
          <a:prstGeom prst="rect">
            <a:avLst/>
          </a:prstGeom>
          <a:noFill/>
        </p:spPr>
        <p:txBody>
          <a:bodyPr wrap="square" rtlCol="0">
            <a:spAutoFit/>
          </a:bodyPr>
          <a:lstStyle/>
          <a:p>
            <a:r>
              <a:rPr lang="en-GB" sz="2000" i="1" dirty="0" err="1"/>
              <a:t>jih</a:t>
            </a:r>
            <a:r>
              <a:rPr lang="en-GB" sz="2000" i="1" dirty="0"/>
              <a:t>      </a:t>
            </a:r>
            <a:r>
              <a:rPr lang="en-GB" sz="2000" b="1" i="1" dirty="0" err="1"/>
              <a:t>majhtajibo</a:t>
            </a:r>
            <a:r>
              <a:rPr lang="en-GB" sz="2000" i="1" dirty="0"/>
              <a:t> 	      </a:t>
            </a:r>
            <a:r>
              <a:rPr lang="en-GB" sz="2000" b="1" i="1" dirty="0" err="1"/>
              <a:t>monnah</a:t>
            </a:r>
            <a:r>
              <a:rPr lang="en-GB" sz="2000" i="1" dirty="0"/>
              <a:t>     </a:t>
            </a:r>
            <a:r>
              <a:rPr lang="en-GB" sz="2000" i="1" dirty="0" err="1"/>
              <a:t>gien</a:t>
            </a:r>
            <a:r>
              <a:rPr lang="en-GB" sz="2000" i="1" dirty="0"/>
              <a:t>  	</a:t>
            </a:r>
            <a:r>
              <a:rPr lang="en-GB" sz="2000" i="1" dirty="0" err="1"/>
              <a:t>riekte</a:t>
            </a:r>
            <a:r>
              <a:rPr lang="en-GB" sz="2000" i="1" dirty="0"/>
              <a:t>  	</a:t>
            </a:r>
            <a:r>
              <a:rPr lang="en-GB" sz="2000" i="1" dirty="0" err="1"/>
              <a:t>geajna</a:t>
            </a:r>
            <a:r>
              <a:rPr lang="en-GB" sz="2000" i="1" dirty="0"/>
              <a:t>-m         </a:t>
            </a:r>
            <a:r>
              <a:rPr lang="en-GB" sz="2000" i="1" dirty="0" err="1"/>
              <a:t>vaadtsedh</a:t>
            </a:r>
            <a:r>
              <a:rPr lang="en-GB" sz="2000" i="1" dirty="0"/>
              <a:t> </a:t>
            </a:r>
          </a:p>
          <a:p>
            <a:r>
              <a:rPr lang="en-GB" sz="2000" dirty="0" err="1"/>
              <a:t>och</a:t>
            </a:r>
            <a:r>
              <a:rPr lang="en-GB" sz="2000" dirty="0"/>
              <a:t>    huske.PST.1PL  1DU 	          </a:t>
            </a:r>
            <a:r>
              <a:rPr lang="en-GB" sz="2000" dirty="0" err="1"/>
              <a:t>ska.PRS.DU</a:t>
            </a:r>
            <a:r>
              <a:rPr lang="en-GB" sz="2000" dirty="0"/>
              <a:t> 	</a:t>
            </a:r>
            <a:r>
              <a:rPr lang="en-GB" sz="2000" dirty="0" err="1"/>
              <a:t>rakt</a:t>
            </a:r>
            <a:r>
              <a:rPr lang="en-GB" sz="2000" dirty="0"/>
              <a:t> 	väg-ACC.SG      gå.INF </a:t>
            </a:r>
          </a:p>
          <a:p>
            <a:r>
              <a:rPr lang="sv-SE" sz="2000" dirty="0"/>
              <a:t>`Och vi kom på att vi skulle gå raka vägen.’ </a:t>
            </a:r>
            <a:r>
              <a:rPr lang="en-GB" sz="2000" dirty="0"/>
              <a:t>[sma20180614a]f</a:t>
            </a:r>
          </a:p>
        </p:txBody>
      </p:sp>
      <p:sp>
        <p:nvSpPr>
          <p:cNvPr id="9" name="textruta 8">
            <a:extLst>
              <a:ext uri="{FF2B5EF4-FFF2-40B4-BE49-F238E27FC236}">
                <a16:creationId xmlns:a16="http://schemas.microsoft.com/office/drawing/2014/main" id="{46E4C0C8-D177-4E63-B6C2-ADB73B35A55B}"/>
              </a:ext>
            </a:extLst>
          </p:cNvPr>
          <p:cNvSpPr txBox="1"/>
          <p:nvPr/>
        </p:nvSpPr>
        <p:spPr>
          <a:xfrm>
            <a:off x="993406" y="4797152"/>
            <a:ext cx="5330452" cy="1015663"/>
          </a:xfrm>
          <a:prstGeom prst="rect">
            <a:avLst/>
          </a:prstGeom>
          <a:noFill/>
        </p:spPr>
        <p:txBody>
          <a:bodyPr wrap="square" rtlCol="0">
            <a:spAutoFit/>
          </a:bodyPr>
          <a:lstStyle/>
          <a:p>
            <a:r>
              <a:rPr lang="en-GB" sz="2000" b="1" i="1" dirty="0"/>
              <a:t>dah 	</a:t>
            </a:r>
            <a:r>
              <a:rPr lang="en-GB" sz="2000" b="1" i="1" dirty="0" err="1"/>
              <a:t>guaktah</a:t>
            </a:r>
            <a:r>
              <a:rPr lang="en-GB" sz="2000" b="1" i="1" dirty="0"/>
              <a:t> </a:t>
            </a:r>
            <a:r>
              <a:rPr lang="en-GB" sz="2000" b="1" i="1" dirty="0" err="1"/>
              <a:t>juhtiejin</a:t>
            </a:r>
            <a:endParaRPr lang="en-GB" sz="2000" b="1" i="1" dirty="0"/>
          </a:p>
          <a:p>
            <a:r>
              <a:rPr lang="en-GB" sz="2000" dirty="0"/>
              <a:t>3PL	</a:t>
            </a:r>
            <a:r>
              <a:rPr lang="en-GB" sz="2000" dirty="0" err="1"/>
              <a:t>två</a:t>
            </a:r>
            <a:r>
              <a:rPr lang="en-GB" sz="2000" dirty="0"/>
              <a:t>	flytta.PST.3PL</a:t>
            </a:r>
          </a:p>
          <a:p>
            <a:r>
              <a:rPr lang="en-GB" sz="2000" dirty="0"/>
              <a:t>`De </a:t>
            </a:r>
            <a:r>
              <a:rPr lang="en-GB" sz="2000" dirty="0" err="1"/>
              <a:t>två</a:t>
            </a:r>
            <a:r>
              <a:rPr lang="en-GB" sz="2000" dirty="0"/>
              <a:t> </a:t>
            </a:r>
            <a:r>
              <a:rPr lang="en-GB" sz="2000" dirty="0" err="1"/>
              <a:t>flyttade</a:t>
            </a:r>
            <a:r>
              <a:rPr lang="en-GB" sz="2000" dirty="0"/>
              <a:t>.’ [sma20181020b]</a:t>
            </a:r>
          </a:p>
        </p:txBody>
      </p:sp>
      <p:sp>
        <p:nvSpPr>
          <p:cNvPr id="10" name="Ellips 9">
            <a:extLst>
              <a:ext uri="{FF2B5EF4-FFF2-40B4-BE49-F238E27FC236}">
                <a16:creationId xmlns:a16="http://schemas.microsoft.com/office/drawing/2014/main" id="{17BD7706-931E-4BF5-906C-73D781DDA931}"/>
              </a:ext>
            </a:extLst>
          </p:cNvPr>
          <p:cNvSpPr/>
          <p:nvPr/>
        </p:nvSpPr>
        <p:spPr>
          <a:xfrm>
            <a:off x="839416" y="2144870"/>
            <a:ext cx="1224136" cy="1135842"/>
          </a:xfrm>
          <a:prstGeom prst="ellips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lips 10">
            <a:extLst>
              <a:ext uri="{FF2B5EF4-FFF2-40B4-BE49-F238E27FC236}">
                <a16:creationId xmlns:a16="http://schemas.microsoft.com/office/drawing/2014/main" id="{4BA4C746-CFBB-41AC-B40E-04CDC6B365C7}"/>
              </a:ext>
            </a:extLst>
          </p:cNvPr>
          <p:cNvSpPr/>
          <p:nvPr/>
        </p:nvSpPr>
        <p:spPr>
          <a:xfrm>
            <a:off x="3658632" y="2128818"/>
            <a:ext cx="1717288" cy="11079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ruta 3">
            <a:extLst>
              <a:ext uri="{FF2B5EF4-FFF2-40B4-BE49-F238E27FC236}">
                <a16:creationId xmlns:a16="http://schemas.microsoft.com/office/drawing/2014/main" id="{70B16E39-4D51-498B-B4B4-A9E96845F58E}"/>
              </a:ext>
            </a:extLst>
          </p:cNvPr>
          <p:cNvSpPr txBox="1"/>
          <p:nvPr/>
        </p:nvSpPr>
        <p:spPr>
          <a:xfrm>
            <a:off x="3048000" y="1242204"/>
            <a:ext cx="6096000" cy="646331"/>
          </a:xfrm>
          <a:prstGeom prst="rect">
            <a:avLst/>
          </a:prstGeom>
          <a:noFill/>
        </p:spPr>
        <p:txBody>
          <a:bodyPr wrap="square" rtlCol="0">
            <a:spAutoFit/>
          </a:bodyPr>
          <a:lstStyle/>
          <a:p>
            <a:r>
              <a:rPr lang="sv-SE" sz="3600" i="1" u="sng" dirty="0"/>
              <a:t>Neutralisering av numerus</a:t>
            </a:r>
            <a:endParaRPr lang="en-GB" sz="3600" i="1" u="sng" dirty="0"/>
          </a:p>
        </p:txBody>
      </p:sp>
    </p:spTree>
    <p:extLst>
      <p:ext uri="{BB962C8B-B14F-4D97-AF65-F5344CB8AC3E}">
        <p14:creationId xmlns:p14="http://schemas.microsoft.com/office/powerpoint/2010/main" val="262868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7CC087-AF84-41E5-B4C9-64E6924CD65F}"/>
              </a:ext>
            </a:extLst>
          </p:cNvPr>
          <p:cNvSpPr>
            <a:spLocks noGrp="1"/>
          </p:cNvSpPr>
          <p:nvPr>
            <p:ph type="title"/>
          </p:nvPr>
        </p:nvSpPr>
        <p:spPr>
          <a:xfrm>
            <a:off x="1056000" y="980728"/>
            <a:ext cx="9134400" cy="795600"/>
          </a:xfrm>
        </p:spPr>
        <p:txBody>
          <a:bodyPr/>
          <a:lstStyle/>
          <a:p>
            <a:r>
              <a:rPr lang="sv-SE" dirty="0"/>
              <a:t>2. Dualis</a:t>
            </a:r>
            <a:endParaRPr lang="en-GB" dirty="0"/>
          </a:p>
        </p:txBody>
      </p:sp>
      <p:sp>
        <p:nvSpPr>
          <p:cNvPr id="4" name="textruta 3">
            <a:extLst>
              <a:ext uri="{FF2B5EF4-FFF2-40B4-BE49-F238E27FC236}">
                <a16:creationId xmlns:a16="http://schemas.microsoft.com/office/drawing/2014/main" id="{F80763C5-2DA5-4A5F-8C30-8340A5459EE0}"/>
              </a:ext>
            </a:extLst>
          </p:cNvPr>
          <p:cNvSpPr txBox="1"/>
          <p:nvPr/>
        </p:nvSpPr>
        <p:spPr>
          <a:xfrm>
            <a:off x="1056000" y="4398020"/>
            <a:ext cx="7344816" cy="1015663"/>
          </a:xfrm>
          <a:prstGeom prst="rect">
            <a:avLst/>
          </a:prstGeom>
          <a:noFill/>
        </p:spPr>
        <p:txBody>
          <a:bodyPr wrap="square" rtlCol="0">
            <a:spAutoFit/>
          </a:bodyPr>
          <a:lstStyle/>
          <a:p>
            <a:r>
              <a:rPr lang="sv-SE" sz="2000" i="1" dirty="0" err="1"/>
              <a:t>Pååle</a:t>
            </a:r>
            <a:r>
              <a:rPr lang="sv-SE" sz="2000" i="1" dirty="0"/>
              <a:t>	</a:t>
            </a:r>
            <a:r>
              <a:rPr lang="sv-SE" sz="2000" i="1" dirty="0" err="1"/>
              <a:t>jih</a:t>
            </a:r>
            <a:r>
              <a:rPr lang="sv-SE" sz="2000" i="1" dirty="0"/>
              <a:t> </a:t>
            </a:r>
            <a:r>
              <a:rPr lang="sv-SE" sz="2000" i="1" dirty="0" err="1"/>
              <a:t>aehtje</a:t>
            </a:r>
            <a:r>
              <a:rPr lang="sv-SE" sz="2000" i="1" dirty="0"/>
              <a:t>-be </a:t>
            </a:r>
            <a:r>
              <a:rPr lang="sv-SE" sz="2000" i="1" dirty="0" err="1"/>
              <a:t>lyhkien</a:t>
            </a:r>
            <a:r>
              <a:rPr lang="sv-SE" sz="2000" i="1" dirty="0"/>
              <a:t> </a:t>
            </a:r>
            <a:r>
              <a:rPr lang="sv-SE" sz="2000" i="1" dirty="0" err="1"/>
              <a:t>prihtjege</a:t>
            </a:r>
            <a:r>
              <a:rPr lang="sv-SE" sz="2000" i="1" dirty="0"/>
              <a:t>-m </a:t>
            </a:r>
            <a:r>
              <a:rPr lang="sv-SE" sz="2000" i="1" dirty="0" err="1"/>
              <a:t>jovhkedh</a:t>
            </a:r>
            <a:endParaRPr lang="sv-SE" sz="2000" i="1" dirty="0"/>
          </a:p>
          <a:p>
            <a:r>
              <a:rPr lang="sv-SE" sz="2000" dirty="0"/>
              <a:t>Paul 	och far-RELA </a:t>
            </a:r>
            <a:r>
              <a:rPr lang="sv-SE" sz="2000" dirty="0" err="1"/>
              <a:t>liker.PRS.DU</a:t>
            </a:r>
            <a:r>
              <a:rPr lang="sv-SE" sz="2000" dirty="0"/>
              <a:t> kaffe-ACC.SG dricka.INF</a:t>
            </a:r>
          </a:p>
          <a:p>
            <a:r>
              <a:rPr lang="sv-SE" sz="2000" dirty="0"/>
              <a:t>`Paul och hans pappa tycker om att dricka kaffe.’ [sma20170926g]</a:t>
            </a:r>
            <a:endParaRPr lang="en-GB" sz="2000" dirty="0"/>
          </a:p>
        </p:txBody>
      </p:sp>
      <p:sp>
        <p:nvSpPr>
          <p:cNvPr id="5" name="textruta 4">
            <a:extLst>
              <a:ext uri="{FF2B5EF4-FFF2-40B4-BE49-F238E27FC236}">
                <a16:creationId xmlns:a16="http://schemas.microsoft.com/office/drawing/2014/main" id="{7EB3CBCF-6076-41AF-9870-9EAB649FB771}"/>
              </a:ext>
            </a:extLst>
          </p:cNvPr>
          <p:cNvSpPr txBox="1"/>
          <p:nvPr/>
        </p:nvSpPr>
        <p:spPr>
          <a:xfrm>
            <a:off x="1056000" y="5638796"/>
            <a:ext cx="7128792" cy="1015663"/>
          </a:xfrm>
          <a:prstGeom prst="rect">
            <a:avLst/>
          </a:prstGeom>
          <a:noFill/>
        </p:spPr>
        <p:txBody>
          <a:bodyPr wrap="square" rtlCol="0">
            <a:spAutoFit/>
          </a:bodyPr>
          <a:lstStyle/>
          <a:p>
            <a:r>
              <a:rPr lang="sv-SE" sz="2000" i="1" dirty="0" err="1"/>
              <a:t>dah</a:t>
            </a:r>
            <a:r>
              <a:rPr lang="sv-SE" sz="2000" i="1" dirty="0"/>
              <a:t> </a:t>
            </a:r>
            <a:r>
              <a:rPr lang="sv-SE" sz="2000" i="1" dirty="0" err="1"/>
              <a:t>sinsitnine</a:t>
            </a:r>
            <a:r>
              <a:rPr lang="sv-SE" sz="2000" i="1" dirty="0"/>
              <a:t> 	</a:t>
            </a:r>
            <a:r>
              <a:rPr lang="sv-SE" sz="2000" i="1" dirty="0" err="1"/>
              <a:t>soptsestien</a:t>
            </a:r>
            <a:r>
              <a:rPr lang="sv-SE" sz="2000" i="1" dirty="0"/>
              <a:t> 	</a:t>
            </a:r>
            <a:r>
              <a:rPr lang="sv-SE" sz="2000" i="1" dirty="0" err="1"/>
              <a:t>fierhten</a:t>
            </a:r>
            <a:r>
              <a:rPr lang="sv-SE" sz="2000" i="1" dirty="0"/>
              <a:t> 		</a:t>
            </a:r>
            <a:r>
              <a:rPr lang="sv-SE" sz="2000" i="1" dirty="0" err="1"/>
              <a:t>biejjien</a:t>
            </a:r>
            <a:endParaRPr lang="sv-SE" sz="2000" i="1" dirty="0"/>
          </a:p>
          <a:p>
            <a:r>
              <a:rPr lang="sv-SE" sz="2000" dirty="0"/>
              <a:t>3PL REC.COM 	</a:t>
            </a:r>
            <a:r>
              <a:rPr lang="sv-SE" sz="2000" dirty="0" err="1"/>
              <a:t>talk.PRS.DU</a:t>
            </a:r>
            <a:r>
              <a:rPr lang="sv-SE" sz="2000" dirty="0"/>
              <a:t> 	each-GEN.SG 	day-GEN.SG</a:t>
            </a:r>
          </a:p>
          <a:p>
            <a:r>
              <a:rPr lang="sv-SE" sz="2000" dirty="0"/>
              <a:t>`De pratar med varandra varje dag.’ [sma20170926d]</a:t>
            </a:r>
            <a:endParaRPr lang="en-GB" sz="2000" dirty="0"/>
          </a:p>
        </p:txBody>
      </p:sp>
      <p:sp>
        <p:nvSpPr>
          <p:cNvPr id="10" name="textruta 9">
            <a:extLst>
              <a:ext uri="{FF2B5EF4-FFF2-40B4-BE49-F238E27FC236}">
                <a16:creationId xmlns:a16="http://schemas.microsoft.com/office/drawing/2014/main" id="{5D582859-0D53-4C55-A041-0FE6BA948B39}"/>
              </a:ext>
            </a:extLst>
          </p:cNvPr>
          <p:cNvSpPr txBox="1"/>
          <p:nvPr/>
        </p:nvSpPr>
        <p:spPr>
          <a:xfrm>
            <a:off x="1106761" y="3157244"/>
            <a:ext cx="4320480" cy="1015663"/>
          </a:xfrm>
          <a:prstGeom prst="rect">
            <a:avLst/>
          </a:prstGeom>
          <a:noFill/>
        </p:spPr>
        <p:txBody>
          <a:bodyPr wrap="square" rtlCol="0">
            <a:spAutoFit/>
          </a:bodyPr>
          <a:lstStyle/>
          <a:p>
            <a:r>
              <a:rPr lang="sv-SE" sz="2000" i="1" dirty="0" err="1"/>
              <a:t>dotnah</a:t>
            </a:r>
            <a:r>
              <a:rPr lang="sv-SE" sz="2000" i="1" dirty="0"/>
              <a:t> 	</a:t>
            </a:r>
            <a:r>
              <a:rPr lang="sv-SE" sz="2000" i="1" dirty="0" err="1"/>
              <a:t>maehtien</a:t>
            </a:r>
            <a:endParaRPr lang="sv-SE" sz="2000" i="1" dirty="0"/>
          </a:p>
          <a:p>
            <a:r>
              <a:rPr lang="sv-SE" sz="2000" dirty="0"/>
              <a:t>2DU	</a:t>
            </a:r>
            <a:r>
              <a:rPr lang="sv-SE" sz="2000" dirty="0" err="1"/>
              <a:t>kunna.PRS.DU</a:t>
            </a:r>
            <a:endParaRPr lang="sv-SE" sz="2000" dirty="0"/>
          </a:p>
          <a:p>
            <a:r>
              <a:rPr lang="sv-SE" sz="2000" dirty="0"/>
              <a:t>`ni två kan.’ [sma20181021a]</a:t>
            </a:r>
            <a:endParaRPr lang="en-GB" sz="2000" dirty="0"/>
          </a:p>
        </p:txBody>
      </p:sp>
      <p:sp>
        <p:nvSpPr>
          <p:cNvPr id="11" name="Ellips 10">
            <a:extLst>
              <a:ext uri="{FF2B5EF4-FFF2-40B4-BE49-F238E27FC236}">
                <a16:creationId xmlns:a16="http://schemas.microsoft.com/office/drawing/2014/main" id="{8639620F-7632-4395-AF64-BD9D70299549}"/>
              </a:ext>
            </a:extLst>
          </p:cNvPr>
          <p:cNvSpPr/>
          <p:nvPr/>
        </p:nvSpPr>
        <p:spPr>
          <a:xfrm>
            <a:off x="919425" y="3047886"/>
            <a:ext cx="1224136" cy="1135842"/>
          </a:xfrm>
          <a:prstGeom prst="ellipse">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llips 11">
            <a:extLst>
              <a:ext uri="{FF2B5EF4-FFF2-40B4-BE49-F238E27FC236}">
                <a16:creationId xmlns:a16="http://schemas.microsoft.com/office/drawing/2014/main" id="{C5EC6224-49E5-4420-B9E5-B18CA3E5A494}"/>
              </a:ext>
            </a:extLst>
          </p:cNvPr>
          <p:cNvSpPr/>
          <p:nvPr/>
        </p:nvSpPr>
        <p:spPr>
          <a:xfrm>
            <a:off x="2028702" y="3059626"/>
            <a:ext cx="1717288" cy="1015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ruta 12">
            <a:extLst>
              <a:ext uri="{FF2B5EF4-FFF2-40B4-BE49-F238E27FC236}">
                <a16:creationId xmlns:a16="http://schemas.microsoft.com/office/drawing/2014/main" id="{4B1D99A1-E113-4294-9710-B0B40B3C5EC6}"/>
              </a:ext>
            </a:extLst>
          </p:cNvPr>
          <p:cNvSpPr txBox="1"/>
          <p:nvPr/>
        </p:nvSpPr>
        <p:spPr>
          <a:xfrm>
            <a:off x="3512627" y="1261757"/>
            <a:ext cx="6096000" cy="646331"/>
          </a:xfrm>
          <a:prstGeom prst="rect">
            <a:avLst/>
          </a:prstGeom>
          <a:noFill/>
        </p:spPr>
        <p:txBody>
          <a:bodyPr wrap="square" rtlCol="0">
            <a:spAutoFit/>
          </a:bodyPr>
          <a:lstStyle/>
          <a:p>
            <a:r>
              <a:rPr lang="sv-SE" sz="3600" i="1" u="sng" dirty="0"/>
              <a:t>Neutralisering av person</a:t>
            </a:r>
            <a:endParaRPr lang="en-GB" sz="3600" i="1" u="sng" dirty="0"/>
          </a:p>
        </p:txBody>
      </p:sp>
      <p:sp>
        <p:nvSpPr>
          <p:cNvPr id="14" name="textruta 13">
            <a:extLst>
              <a:ext uri="{FF2B5EF4-FFF2-40B4-BE49-F238E27FC236}">
                <a16:creationId xmlns:a16="http://schemas.microsoft.com/office/drawing/2014/main" id="{55CE14B5-3573-45A7-A13C-9D3C18778A08}"/>
              </a:ext>
            </a:extLst>
          </p:cNvPr>
          <p:cNvSpPr txBox="1"/>
          <p:nvPr/>
        </p:nvSpPr>
        <p:spPr>
          <a:xfrm>
            <a:off x="1106761" y="1962808"/>
            <a:ext cx="4175276" cy="1015663"/>
          </a:xfrm>
          <a:prstGeom prst="rect">
            <a:avLst/>
          </a:prstGeom>
          <a:noFill/>
        </p:spPr>
        <p:txBody>
          <a:bodyPr wrap="square" rtlCol="0">
            <a:spAutoFit/>
          </a:bodyPr>
          <a:lstStyle/>
          <a:p>
            <a:r>
              <a:rPr lang="sv-SE" sz="2000" i="1" dirty="0" err="1"/>
              <a:t>monnah</a:t>
            </a:r>
            <a:r>
              <a:rPr lang="sv-SE" sz="2000" i="1" dirty="0"/>
              <a:t> 	</a:t>
            </a:r>
            <a:r>
              <a:rPr lang="sv-SE" sz="2000" i="1" dirty="0" err="1"/>
              <a:t>maehtien</a:t>
            </a:r>
            <a:r>
              <a:rPr lang="sv-SE" sz="2000" i="1" dirty="0"/>
              <a:t> 	</a:t>
            </a:r>
            <a:r>
              <a:rPr lang="sv-SE" sz="2000" i="1" dirty="0" err="1"/>
              <a:t>soptsestidh</a:t>
            </a:r>
            <a:endParaRPr lang="sv-SE" sz="2000" i="1" dirty="0"/>
          </a:p>
          <a:p>
            <a:r>
              <a:rPr lang="sv-SE" sz="2000" dirty="0"/>
              <a:t>1DU	kunna.PRS.1DU 	prata.INF</a:t>
            </a:r>
          </a:p>
          <a:p>
            <a:r>
              <a:rPr lang="sv-SE" sz="2000" dirty="0"/>
              <a:t>`Vi två kan prata.’ [sma20170508d]</a:t>
            </a:r>
            <a:endParaRPr lang="en-GB" sz="2000" dirty="0"/>
          </a:p>
        </p:txBody>
      </p:sp>
    </p:spTree>
    <p:extLst>
      <p:ext uri="{BB962C8B-B14F-4D97-AF65-F5344CB8AC3E}">
        <p14:creationId xmlns:p14="http://schemas.microsoft.com/office/powerpoint/2010/main" val="34470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animBg="1"/>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6C546210-F1AA-47F6-A57A-480C3E8F74FB}"/>
              </a:ext>
            </a:extLst>
          </p:cNvPr>
          <p:cNvGraphicFramePr>
            <a:graphicFrameLocks noGrp="1"/>
          </p:cNvGraphicFramePr>
          <p:nvPr>
            <p:extLst>
              <p:ext uri="{D42A27DB-BD31-4B8C-83A1-F6EECF244321}">
                <p14:modId xmlns:p14="http://schemas.microsoft.com/office/powerpoint/2010/main" val="2805713922"/>
              </p:ext>
            </p:extLst>
          </p:nvPr>
        </p:nvGraphicFramePr>
        <p:xfrm>
          <a:off x="6384032" y="3284984"/>
          <a:ext cx="4536504" cy="2212333"/>
        </p:xfrm>
        <a:graphic>
          <a:graphicData uri="http://schemas.openxmlformats.org/drawingml/2006/table">
            <a:tbl>
              <a:tblPr firstRow="1" bandRow="1">
                <a:tableStyleId>{5940675A-B579-460E-94D1-54222C63F5DA}</a:tableStyleId>
              </a:tblPr>
              <a:tblGrid>
                <a:gridCol w="614172">
                  <a:extLst>
                    <a:ext uri="{9D8B030D-6E8A-4147-A177-3AD203B41FA5}">
                      <a16:colId xmlns:a16="http://schemas.microsoft.com/office/drawing/2014/main" val="222738336"/>
                    </a:ext>
                  </a:extLst>
                </a:gridCol>
                <a:gridCol w="1284180">
                  <a:extLst>
                    <a:ext uri="{9D8B030D-6E8A-4147-A177-3AD203B41FA5}">
                      <a16:colId xmlns:a16="http://schemas.microsoft.com/office/drawing/2014/main" val="3325202541"/>
                    </a:ext>
                  </a:extLst>
                </a:gridCol>
                <a:gridCol w="1340014">
                  <a:extLst>
                    <a:ext uri="{9D8B030D-6E8A-4147-A177-3AD203B41FA5}">
                      <a16:colId xmlns:a16="http://schemas.microsoft.com/office/drawing/2014/main" val="636841856"/>
                    </a:ext>
                  </a:extLst>
                </a:gridCol>
                <a:gridCol w="1298138">
                  <a:extLst>
                    <a:ext uri="{9D8B030D-6E8A-4147-A177-3AD203B41FA5}">
                      <a16:colId xmlns:a16="http://schemas.microsoft.com/office/drawing/2014/main" val="3939122323"/>
                    </a:ext>
                  </a:extLst>
                </a:gridCol>
              </a:tblGrid>
              <a:tr h="576064">
                <a:tc>
                  <a:txBody>
                    <a:bodyPr/>
                    <a:lstStyle/>
                    <a:p>
                      <a:endParaRPr lang="en-GB" sz="2400" dirty="0"/>
                    </a:p>
                  </a:txBody>
                  <a:tcPr/>
                </a:tc>
                <a:tc>
                  <a:txBody>
                    <a:bodyPr/>
                    <a:lstStyle/>
                    <a:p>
                      <a:pPr algn="ctr"/>
                      <a:r>
                        <a:rPr lang="sv-SE" sz="2400" dirty="0"/>
                        <a:t>Singular</a:t>
                      </a:r>
                      <a:endParaRPr lang="en-GB" sz="2400" dirty="0"/>
                    </a:p>
                  </a:txBody>
                  <a:tcPr/>
                </a:tc>
                <a:tc>
                  <a:txBody>
                    <a:bodyPr/>
                    <a:lstStyle/>
                    <a:p>
                      <a:pPr algn="ctr"/>
                      <a:r>
                        <a:rPr lang="sv-SE" sz="2400" dirty="0"/>
                        <a:t>Dualis</a:t>
                      </a:r>
                      <a:endParaRPr lang="en-GB" sz="2400" dirty="0"/>
                    </a:p>
                  </a:txBody>
                  <a:tcPr/>
                </a:tc>
                <a:tc>
                  <a:txBody>
                    <a:bodyPr/>
                    <a:lstStyle/>
                    <a:p>
                      <a:pPr algn="ctr"/>
                      <a:r>
                        <a:rPr lang="sv-SE" sz="2400" dirty="0"/>
                        <a:t>Plural</a:t>
                      </a:r>
                      <a:endParaRPr lang="en-GB" sz="2400" dirty="0"/>
                    </a:p>
                  </a:txBody>
                  <a:tcPr/>
                </a:tc>
                <a:extLst>
                  <a:ext uri="{0D108BD9-81ED-4DB2-BD59-A6C34878D82A}">
                    <a16:rowId xmlns:a16="http://schemas.microsoft.com/office/drawing/2014/main" val="2133095060"/>
                  </a:ext>
                </a:extLst>
              </a:tr>
              <a:tr h="545423">
                <a:tc>
                  <a:txBody>
                    <a:bodyPr/>
                    <a:lstStyle/>
                    <a:p>
                      <a:r>
                        <a:rPr lang="sv-SE" sz="2400" dirty="0"/>
                        <a:t>1</a:t>
                      </a:r>
                      <a:endParaRPr lang="en-GB" sz="2400" dirty="0"/>
                    </a:p>
                  </a:txBody>
                  <a:tcPr/>
                </a:tc>
                <a:tc>
                  <a:txBody>
                    <a:bodyPr/>
                    <a:lstStyle/>
                    <a:p>
                      <a:r>
                        <a:rPr lang="sv-SE" sz="2400" dirty="0"/>
                        <a:t>-m</a:t>
                      </a:r>
                      <a:endParaRPr lang="en-GB" sz="2400" dirty="0"/>
                    </a:p>
                  </a:txBody>
                  <a:tcPr/>
                </a:tc>
                <a:tc rowSpan="3">
                  <a:txBody>
                    <a:bodyPr/>
                    <a:lstStyle/>
                    <a:p>
                      <a:endParaRPr lang="sv-SE" sz="2400" dirty="0"/>
                    </a:p>
                    <a:p>
                      <a:pPr algn="ctr"/>
                      <a:r>
                        <a:rPr lang="se-NO" sz="2400" dirty="0"/>
                        <a:t>-n</a:t>
                      </a:r>
                      <a:endParaRPr lang="en-GB" sz="2400" dirty="0"/>
                    </a:p>
                  </a:txBody>
                  <a:tcPr>
                    <a:solidFill>
                      <a:srgbClr val="F57BC9"/>
                    </a:solidFill>
                  </a:tcPr>
                </a:tc>
                <a:tc>
                  <a:txBody>
                    <a:bodyPr/>
                    <a:lstStyle/>
                    <a:p>
                      <a:r>
                        <a:rPr lang="sv-SE" sz="2400" dirty="0"/>
                        <a:t>-be</a:t>
                      </a:r>
                      <a:endParaRPr lang="en-GB" sz="2400" dirty="0"/>
                    </a:p>
                  </a:txBody>
                  <a:tcPr/>
                </a:tc>
                <a:extLst>
                  <a:ext uri="{0D108BD9-81ED-4DB2-BD59-A6C34878D82A}">
                    <a16:rowId xmlns:a16="http://schemas.microsoft.com/office/drawing/2014/main" val="2010266240"/>
                  </a:ext>
                </a:extLst>
              </a:tr>
              <a:tr h="545423">
                <a:tc>
                  <a:txBody>
                    <a:bodyPr/>
                    <a:lstStyle/>
                    <a:p>
                      <a:r>
                        <a:rPr lang="sv-SE" sz="2400" dirty="0"/>
                        <a:t>2</a:t>
                      </a:r>
                      <a:endParaRPr lang="en-GB" sz="2400" dirty="0"/>
                    </a:p>
                  </a:txBody>
                  <a:tcPr/>
                </a:tc>
                <a:tc>
                  <a:txBody>
                    <a:bodyPr/>
                    <a:lstStyle/>
                    <a:p>
                      <a:r>
                        <a:rPr lang="sv-SE" sz="2400" dirty="0"/>
                        <a:t>-h</a:t>
                      </a:r>
                      <a:endParaRPr lang="en-GB" sz="2400" dirty="0"/>
                    </a:p>
                  </a:txBody>
                  <a:tcPr/>
                </a:tc>
                <a:tc vMerge="1">
                  <a:txBody>
                    <a:bodyPr/>
                    <a:lstStyle/>
                    <a:p>
                      <a:endParaRPr lang="en-GB" dirty="0"/>
                    </a:p>
                  </a:txBody>
                  <a:tcPr/>
                </a:tc>
                <a:tc>
                  <a:txBody>
                    <a:bodyPr/>
                    <a:lstStyle/>
                    <a:p>
                      <a:r>
                        <a:rPr lang="sv-SE" sz="2400" dirty="0"/>
                        <a:t>-de</a:t>
                      </a:r>
                      <a:endParaRPr lang="en-GB" sz="2400" dirty="0"/>
                    </a:p>
                  </a:txBody>
                  <a:tcPr/>
                </a:tc>
                <a:extLst>
                  <a:ext uri="{0D108BD9-81ED-4DB2-BD59-A6C34878D82A}">
                    <a16:rowId xmlns:a16="http://schemas.microsoft.com/office/drawing/2014/main" val="2508739602"/>
                  </a:ext>
                </a:extLst>
              </a:tr>
              <a:tr h="545423">
                <a:tc>
                  <a:txBody>
                    <a:bodyPr/>
                    <a:lstStyle/>
                    <a:p>
                      <a:r>
                        <a:rPr lang="sv-SE" sz="2400" dirty="0"/>
                        <a:t>3</a:t>
                      </a:r>
                      <a:endParaRPr lang="en-GB" sz="2400" dirty="0"/>
                    </a:p>
                  </a:txBody>
                  <a:tcPr/>
                </a:tc>
                <a:tc>
                  <a:txBody>
                    <a:bodyPr/>
                    <a:lstStyle/>
                    <a:p>
                      <a:r>
                        <a:rPr lang="sv-SE" sz="2400" dirty="0"/>
                        <a:t>-</a:t>
                      </a:r>
                      <a:r>
                        <a:rPr lang="se-NO" sz="2400" dirty="0"/>
                        <a:t>Ø</a:t>
                      </a:r>
                      <a:endParaRPr lang="en-GB" sz="2400" dirty="0"/>
                    </a:p>
                  </a:txBody>
                  <a:tcPr/>
                </a:tc>
                <a:tc vMerge="1">
                  <a:txBody>
                    <a:bodyPr/>
                    <a:lstStyle/>
                    <a:p>
                      <a:endParaRPr lang="en-GB" dirty="0"/>
                    </a:p>
                  </a:txBody>
                  <a:tcPr/>
                </a:tc>
                <a:tc>
                  <a:txBody>
                    <a:bodyPr/>
                    <a:lstStyle/>
                    <a:p>
                      <a:r>
                        <a:rPr lang="sv-SE" sz="2400" dirty="0"/>
                        <a:t>-h</a:t>
                      </a:r>
                      <a:endParaRPr lang="en-GB" sz="2400" dirty="0"/>
                    </a:p>
                  </a:txBody>
                  <a:tcPr/>
                </a:tc>
                <a:extLst>
                  <a:ext uri="{0D108BD9-81ED-4DB2-BD59-A6C34878D82A}">
                    <a16:rowId xmlns:a16="http://schemas.microsoft.com/office/drawing/2014/main" val="42547697"/>
                  </a:ext>
                </a:extLst>
              </a:tr>
            </a:tbl>
          </a:graphicData>
        </a:graphic>
      </p:graphicFrame>
      <p:graphicFrame>
        <p:nvGraphicFramePr>
          <p:cNvPr id="5" name="Tabell 4">
            <a:extLst>
              <a:ext uri="{FF2B5EF4-FFF2-40B4-BE49-F238E27FC236}">
                <a16:creationId xmlns:a16="http://schemas.microsoft.com/office/drawing/2014/main" id="{CC82E1EA-0C78-4BCB-942C-6D4D7F940DA4}"/>
              </a:ext>
            </a:extLst>
          </p:cNvPr>
          <p:cNvGraphicFramePr>
            <a:graphicFrameLocks noGrp="1"/>
          </p:cNvGraphicFramePr>
          <p:nvPr>
            <p:extLst>
              <p:ext uri="{D42A27DB-BD31-4B8C-83A1-F6EECF244321}">
                <p14:modId xmlns:p14="http://schemas.microsoft.com/office/powerpoint/2010/main" val="3672609372"/>
              </p:ext>
            </p:extLst>
          </p:nvPr>
        </p:nvGraphicFramePr>
        <p:xfrm>
          <a:off x="983432" y="3280990"/>
          <a:ext cx="4536503" cy="2181691"/>
        </p:xfrm>
        <a:graphic>
          <a:graphicData uri="http://schemas.openxmlformats.org/drawingml/2006/table">
            <a:tbl>
              <a:tblPr firstRow="1" bandRow="1">
                <a:tableStyleId>{5940675A-B579-460E-94D1-54222C63F5DA}</a:tableStyleId>
              </a:tblPr>
              <a:tblGrid>
                <a:gridCol w="614172">
                  <a:extLst>
                    <a:ext uri="{9D8B030D-6E8A-4147-A177-3AD203B41FA5}">
                      <a16:colId xmlns:a16="http://schemas.microsoft.com/office/drawing/2014/main" val="222738336"/>
                    </a:ext>
                  </a:extLst>
                </a:gridCol>
                <a:gridCol w="1284179">
                  <a:extLst>
                    <a:ext uri="{9D8B030D-6E8A-4147-A177-3AD203B41FA5}">
                      <a16:colId xmlns:a16="http://schemas.microsoft.com/office/drawing/2014/main" val="3325202541"/>
                    </a:ext>
                  </a:extLst>
                </a:gridCol>
                <a:gridCol w="2638152">
                  <a:extLst>
                    <a:ext uri="{9D8B030D-6E8A-4147-A177-3AD203B41FA5}">
                      <a16:colId xmlns:a16="http://schemas.microsoft.com/office/drawing/2014/main" val="636841856"/>
                    </a:ext>
                  </a:extLst>
                </a:gridCol>
              </a:tblGrid>
              <a:tr h="648427">
                <a:tc>
                  <a:txBody>
                    <a:bodyPr/>
                    <a:lstStyle/>
                    <a:p>
                      <a:endParaRPr lang="en-GB" sz="2400" dirty="0"/>
                    </a:p>
                  </a:txBody>
                  <a:tcPr/>
                </a:tc>
                <a:tc>
                  <a:txBody>
                    <a:bodyPr/>
                    <a:lstStyle/>
                    <a:p>
                      <a:pPr algn="ctr"/>
                      <a:r>
                        <a:rPr lang="sv-SE" sz="2400" dirty="0"/>
                        <a:t>Singular</a:t>
                      </a:r>
                      <a:endParaRPr lang="en-GB" sz="2400" dirty="0"/>
                    </a:p>
                  </a:txBody>
                  <a:tcPr/>
                </a:tc>
                <a:tc>
                  <a:txBody>
                    <a:bodyPr/>
                    <a:lstStyle/>
                    <a:p>
                      <a:pPr algn="ctr"/>
                      <a:r>
                        <a:rPr lang="sv-SE" sz="2400" dirty="0"/>
                        <a:t>”Non-Singular”</a:t>
                      </a:r>
                      <a:endParaRPr lang="en-GB" sz="2400" dirty="0"/>
                    </a:p>
                  </a:txBody>
                  <a:tcPr/>
                </a:tc>
                <a:extLst>
                  <a:ext uri="{0D108BD9-81ED-4DB2-BD59-A6C34878D82A}">
                    <a16:rowId xmlns:a16="http://schemas.microsoft.com/office/drawing/2014/main" val="2133095060"/>
                  </a:ext>
                </a:extLst>
              </a:tr>
              <a:tr h="511088">
                <a:tc>
                  <a:txBody>
                    <a:bodyPr/>
                    <a:lstStyle/>
                    <a:p>
                      <a:r>
                        <a:rPr lang="sv-SE" sz="2400" dirty="0"/>
                        <a:t>1</a:t>
                      </a:r>
                      <a:endParaRPr lang="en-GB" sz="2400" dirty="0"/>
                    </a:p>
                  </a:txBody>
                  <a:tcPr/>
                </a:tc>
                <a:tc>
                  <a:txBody>
                    <a:bodyPr/>
                    <a:lstStyle/>
                    <a:p>
                      <a:r>
                        <a:rPr lang="sv-SE" sz="2400" dirty="0"/>
                        <a:t>-m</a:t>
                      </a:r>
                      <a:endParaRPr lang="en-GB" sz="2400" dirty="0"/>
                    </a:p>
                  </a:txBody>
                  <a:tcPr/>
                </a:tc>
                <a:tc>
                  <a:txBody>
                    <a:bodyPr/>
                    <a:lstStyle/>
                    <a:p>
                      <a:pPr algn="ctr"/>
                      <a:r>
                        <a:rPr lang="sv-SE" sz="2400" dirty="0"/>
                        <a:t>-be</a:t>
                      </a:r>
                      <a:endParaRPr lang="en-GB" sz="2400" dirty="0"/>
                    </a:p>
                  </a:txBody>
                  <a:tcPr>
                    <a:solidFill>
                      <a:srgbClr val="00F66F"/>
                    </a:solidFill>
                  </a:tcPr>
                </a:tc>
                <a:extLst>
                  <a:ext uri="{0D108BD9-81ED-4DB2-BD59-A6C34878D82A}">
                    <a16:rowId xmlns:a16="http://schemas.microsoft.com/office/drawing/2014/main" val="2010266240"/>
                  </a:ext>
                </a:extLst>
              </a:tr>
              <a:tr h="511088">
                <a:tc>
                  <a:txBody>
                    <a:bodyPr/>
                    <a:lstStyle/>
                    <a:p>
                      <a:r>
                        <a:rPr lang="sv-SE" sz="2400" dirty="0"/>
                        <a:t>2</a:t>
                      </a:r>
                      <a:endParaRPr lang="en-GB" sz="2400" dirty="0"/>
                    </a:p>
                  </a:txBody>
                  <a:tcPr/>
                </a:tc>
                <a:tc>
                  <a:txBody>
                    <a:bodyPr/>
                    <a:lstStyle/>
                    <a:p>
                      <a:r>
                        <a:rPr lang="sv-SE" sz="2400" dirty="0"/>
                        <a:t>-h</a:t>
                      </a:r>
                      <a:endParaRPr lang="en-GB" sz="2400" dirty="0"/>
                    </a:p>
                  </a:txBody>
                  <a:tcPr/>
                </a:tc>
                <a:tc>
                  <a:txBody>
                    <a:bodyPr/>
                    <a:lstStyle/>
                    <a:p>
                      <a:pPr algn="ctr"/>
                      <a:r>
                        <a:rPr lang="sv-SE" sz="2400" dirty="0"/>
                        <a:t>-de</a:t>
                      </a:r>
                      <a:endParaRPr lang="en-GB" sz="2400" dirty="0"/>
                    </a:p>
                  </a:txBody>
                  <a:tcPr>
                    <a:solidFill>
                      <a:srgbClr val="00F66F"/>
                    </a:solidFill>
                  </a:tcPr>
                </a:tc>
                <a:extLst>
                  <a:ext uri="{0D108BD9-81ED-4DB2-BD59-A6C34878D82A}">
                    <a16:rowId xmlns:a16="http://schemas.microsoft.com/office/drawing/2014/main" val="2508739602"/>
                  </a:ext>
                </a:extLst>
              </a:tr>
              <a:tr h="511088">
                <a:tc>
                  <a:txBody>
                    <a:bodyPr/>
                    <a:lstStyle/>
                    <a:p>
                      <a:r>
                        <a:rPr lang="sv-SE" sz="2400" dirty="0"/>
                        <a:t>3</a:t>
                      </a:r>
                      <a:endParaRPr lang="en-GB" sz="2400" dirty="0"/>
                    </a:p>
                  </a:txBody>
                  <a:tcPr/>
                </a:tc>
                <a:tc>
                  <a:txBody>
                    <a:bodyPr/>
                    <a:lstStyle/>
                    <a:p>
                      <a:r>
                        <a:rPr lang="sv-SE" sz="2400" dirty="0"/>
                        <a:t>-</a:t>
                      </a:r>
                      <a:r>
                        <a:rPr lang="se-NO" sz="2400" dirty="0"/>
                        <a:t>Ø</a:t>
                      </a:r>
                      <a:endParaRPr lang="en-GB" sz="2400" dirty="0"/>
                    </a:p>
                  </a:txBody>
                  <a:tcPr/>
                </a:tc>
                <a:tc>
                  <a:txBody>
                    <a:bodyPr/>
                    <a:lstStyle/>
                    <a:p>
                      <a:pPr algn="ctr"/>
                      <a:r>
                        <a:rPr lang="sv-SE" sz="2400" dirty="0"/>
                        <a:t>-h</a:t>
                      </a:r>
                      <a:endParaRPr lang="en-GB" sz="2400" dirty="0"/>
                    </a:p>
                  </a:txBody>
                  <a:tcPr>
                    <a:solidFill>
                      <a:srgbClr val="00F66F"/>
                    </a:solidFill>
                  </a:tcPr>
                </a:tc>
                <a:extLst>
                  <a:ext uri="{0D108BD9-81ED-4DB2-BD59-A6C34878D82A}">
                    <a16:rowId xmlns:a16="http://schemas.microsoft.com/office/drawing/2014/main" val="42547697"/>
                  </a:ext>
                </a:extLst>
              </a:tr>
            </a:tbl>
          </a:graphicData>
        </a:graphic>
      </p:graphicFrame>
      <p:sp>
        <p:nvSpPr>
          <p:cNvPr id="10" name="textruta 9">
            <a:extLst>
              <a:ext uri="{FF2B5EF4-FFF2-40B4-BE49-F238E27FC236}">
                <a16:creationId xmlns:a16="http://schemas.microsoft.com/office/drawing/2014/main" id="{14EACF7F-FF88-4BC4-865A-46BDE4BA3A72}"/>
              </a:ext>
            </a:extLst>
          </p:cNvPr>
          <p:cNvSpPr txBox="1"/>
          <p:nvPr/>
        </p:nvSpPr>
        <p:spPr>
          <a:xfrm>
            <a:off x="1006127" y="2492896"/>
            <a:ext cx="4536504" cy="523220"/>
          </a:xfrm>
          <a:prstGeom prst="rect">
            <a:avLst/>
          </a:prstGeom>
          <a:noFill/>
        </p:spPr>
        <p:txBody>
          <a:bodyPr wrap="square" rtlCol="0">
            <a:spAutoFit/>
          </a:bodyPr>
          <a:lstStyle/>
          <a:p>
            <a:r>
              <a:rPr lang="sv-SE" sz="2800" u="sng" dirty="0"/>
              <a:t>Neutralisering av numerus</a:t>
            </a:r>
            <a:endParaRPr lang="en-GB" sz="2800" u="sng" dirty="0"/>
          </a:p>
        </p:txBody>
      </p:sp>
      <p:sp>
        <p:nvSpPr>
          <p:cNvPr id="11" name="Rubrik 1">
            <a:extLst>
              <a:ext uri="{FF2B5EF4-FFF2-40B4-BE49-F238E27FC236}">
                <a16:creationId xmlns:a16="http://schemas.microsoft.com/office/drawing/2014/main" id="{13908FFE-0C79-4182-9736-C9BBB942D4F6}"/>
              </a:ext>
            </a:extLst>
          </p:cNvPr>
          <p:cNvSpPr>
            <a:spLocks noGrp="1"/>
          </p:cNvSpPr>
          <p:nvPr>
            <p:ph type="title"/>
          </p:nvPr>
        </p:nvSpPr>
        <p:spPr>
          <a:xfrm>
            <a:off x="1056000" y="980728"/>
            <a:ext cx="9134400" cy="795600"/>
          </a:xfrm>
        </p:spPr>
        <p:txBody>
          <a:bodyPr/>
          <a:lstStyle/>
          <a:p>
            <a:r>
              <a:rPr lang="sv-SE" dirty="0"/>
              <a:t>2. Dualis</a:t>
            </a:r>
            <a:endParaRPr lang="en-GB" dirty="0"/>
          </a:p>
        </p:txBody>
      </p:sp>
      <p:sp>
        <p:nvSpPr>
          <p:cNvPr id="12" name="textruta 11">
            <a:extLst>
              <a:ext uri="{FF2B5EF4-FFF2-40B4-BE49-F238E27FC236}">
                <a16:creationId xmlns:a16="http://schemas.microsoft.com/office/drawing/2014/main" id="{0DFB2EB1-B35E-4BD1-872F-3D03EE32C068}"/>
              </a:ext>
            </a:extLst>
          </p:cNvPr>
          <p:cNvSpPr txBox="1"/>
          <p:nvPr/>
        </p:nvSpPr>
        <p:spPr>
          <a:xfrm>
            <a:off x="6372423" y="2492896"/>
            <a:ext cx="4536504" cy="523220"/>
          </a:xfrm>
          <a:prstGeom prst="rect">
            <a:avLst/>
          </a:prstGeom>
          <a:noFill/>
        </p:spPr>
        <p:txBody>
          <a:bodyPr wrap="square" rtlCol="0">
            <a:spAutoFit/>
          </a:bodyPr>
          <a:lstStyle/>
          <a:p>
            <a:r>
              <a:rPr lang="sv-SE" sz="2800" u="sng" dirty="0"/>
              <a:t>Neutralisering av person</a:t>
            </a:r>
            <a:endParaRPr lang="en-GB" sz="2800" u="sng" dirty="0"/>
          </a:p>
        </p:txBody>
      </p:sp>
    </p:spTree>
    <p:extLst>
      <p:ext uri="{BB962C8B-B14F-4D97-AF65-F5344CB8AC3E}">
        <p14:creationId xmlns:p14="http://schemas.microsoft.com/office/powerpoint/2010/main" val="222703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D40749-3515-4EF9-B2DC-C22BA11CC615}"/>
              </a:ext>
            </a:extLst>
          </p:cNvPr>
          <p:cNvSpPr>
            <a:spLocks noGrp="1"/>
          </p:cNvSpPr>
          <p:nvPr>
            <p:ph type="title"/>
          </p:nvPr>
        </p:nvSpPr>
        <p:spPr/>
        <p:txBody>
          <a:bodyPr/>
          <a:lstStyle/>
          <a:p>
            <a:r>
              <a:rPr lang="sv-SE" dirty="0"/>
              <a:t>…för att uppsummera…</a:t>
            </a:r>
            <a:endParaRPr lang="en-GB" dirty="0"/>
          </a:p>
        </p:txBody>
      </p:sp>
      <p:sp>
        <p:nvSpPr>
          <p:cNvPr id="3" name="Platshållare för innehåll 2">
            <a:extLst>
              <a:ext uri="{FF2B5EF4-FFF2-40B4-BE49-F238E27FC236}">
                <a16:creationId xmlns:a16="http://schemas.microsoft.com/office/drawing/2014/main" id="{0EE03579-7FD6-4DD6-92C6-243131395CC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77377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00EE6D8-7D4E-465C-B36E-2C22DFD068CE}"/>
              </a:ext>
            </a:extLst>
          </p:cNvPr>
          <p:cNvPicPr>
            <a:picLocks noChangeAspect="1"/>
          </p:cNvPicPr>
          <p:nvPr/>
        </p:nvPicPr>
        <p:blipFill rotWithShape="1">
          <a:blip r:embed="rId3">
            <a:extLst>
              <a:ext uri="{28A0092B-C50C-407E-A947-70E740481C1C}">
                <a14:useLocalDpi xmlns:a14="http://schemas.microsoft.com/office/drawing/2010/main" val="0"/>
              </a:ext>
            </a:extLst>
          </a:blip>
          <a:srcRect l="39369" t="11813" r="26966" b="11312"/>
          <a:stretch/>
        </p:blipFill>
        <p:spPr>
          <a:xfrm>
            <a:off x="563411" y="1246448"/>
            <a:ext cx="2548778" cy="4365104"/>
          </a:xfrm>
          <a:prstGeom prst="rect">
            <a:avLst/>
          </a:prstGeom>
        </p:spPr>
      </p:pic>
      <p:sp>
        <p:nvSpPr>
          <p:cNvPr id="5" name="Pratbubbla: oval 4">
            <a:extLst>
              <a:ext uri="{FF2B5EF4-FFF2-40B4-BE49-F238E27FC236}">
                <a16:creationId xmlns:a16="http://schemas.microsoft.com/office/drawing/2014/main" id="{07CD9049-19CB-401F-ABA5-88871D43F488}"/>
              </a:ext>
            </a:extLst>
          </p:cNvPr>
          <p:cNvSpPr/>
          <p:nvPr/>
        </p:nvSpPr>
        <p:spPr>
          <a:xfrm>
            <a:off x="3287688" y="1124744"/>
            <a:ext cx="5976664" cy="1368152"/>
          </a:xfrm>
          <a:prstGeom prst="wedgeEllipseCallout">
            <a:avLst>
              <a:gd name="adj1" fmla="val -71244"/>
              <a:gd name="adj2" fmla="val 94226"/>
            </a:avLst>
          </a:prstGeom>
          <a:solidFill>
            <a:schemeClr val="tx1">
              <a:lumMod val="10000"/>
              <a:lumOff val="9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F57CC087-AF84-41E5-B4C9-64E6924CD65F}"/>
              </a:ext>
            </a:extLst>
          </p:cNvPr>
          <p:cNvSpPr>
            <a:spLocks noGrp="1"/>
          </p:cNvSpPr>
          <p:nvPr>
            <p:ph type="title"/>
          </p:nvPr>
        </p:nvSpPr>
        <p:spPr>
          <a:xfrm>
            <a:off x="3863752" y="1412776"/>
            <a:ext cx="5040560" cy="795600"/>
          </a:xfrm>
        </p:spPr>
        <p:txBody>
          <a:bodyPr>
            <a:normAutofit fontScale="90000"/>
          </a:bodyPr>
          <a:lstStyle/>
          <a:p>
            <a:r>
              <a:rPr lang="sv-SE" i="1" dirty="0"/>
              <a:t>…</a:t>
            </a:r>
            <a:r>
              <a:rPr lang="sv-SE" i="1" dirty="0" err="1"/>
              <a:t>dihte</a:t>
            </a:r>
            <a:r>
              <a:rPr lang="sv-SE" i="1" dirty="0"/>
              <a:t> </a:t>
            </a:r>
            <a:r>
              <a:rPr lang="sv-SE" i="1" dirty="0" err="1"/>
              <a:t>stoerre</a:t>
            </a:r>
            <a:r>
              <a:rPr lang="sv-SE" i="1" dirty="0"/>
              <a:t> </a:t>
            </a:r>
            <a:r>
              <a:rPr lang="sv-SE" i="1" dirty="0" err="1"/>
              <a:t>guvvie</a:t>
            </a:r>
            <a:r>
              <a:rPr lang="sv-SE" i="1" dirty="0"/>
              <a:t> </a:t>
            </a:r>
            <a:r>
              <a:rPr lang="sv-SE" i="1" dirty="0" err="1"/>
              <a:t>jahta</a:t>
            </a:r>
            <a:r>
              <a:rPr lang="sv-SE" i="1" dirty="0"/>
              <a:t>, </a:t>
            </a:r>
            <a:br>
              <a:rPr lang="sv-SE" i="1" dirty="0"/>
            </a:br>
            <a:r>
              <a:rPr lang="sv-SE" i="1" dirty="0"/>
              <a:t>men </a:t>
            </a:r>
            <a:r>
              <a:rPr lang="sv-SE" i="1" dirty="0" err="1"/>
              <a:t>dah</a:t>
            </a:r>
            <a:r>
              <a:rPr lang="sv-SE" i="1" dirty="0"/>
              <a:t> </a:t>
            </a:r>
            <a:r>
              <a:rPr lang="sv-SE" i="1" dirty="0" err="1"/>
              <a:t>ohtje</a:t>
            </a:r>
            <a:r>
              <a:rPr lang="sv-SE" i="1" dirty="0"/>
              <a:t> </a:t>
            </a:r>
            <a:r>
              <a:rPr lang="sv-SE" i="1" dirty="0" err="1"/>
              <a:t>guvvieh</a:t>
            </a:r>
            <a:r>
              <a:rPr lang="sv-SE" i="1" dirty="0"/>
              <a:t>?</a:t>
            </a:r>
            <a:endParaRPr lang="en-GB" i="1" dirty="0"/>
          </a:p>
        </p:txBody>
      </p:sp>
      <p:sp>
        <p:nvSpPr>
          <p:cNvPr id="3" name="Platshållare för innehåll 2">
            <a:extLst>
              <a:ext uri="{FF2B5EF4-FFF2-40B4-BE49-F238E27FC236}">
                <a16:creationId xmlns:a16="http://schemas.microsoft.com/office/drawing/2014/main" id="{669C04AB-4FE1-488E-960D-001EB5F062C0}"/>
              </a:ext>
            </a:extLst>
          </p:cNvPr>
          <p:cNvSpPr>
            <a:spLocks noGrp="1"/>
          </p:cNvSpPr>
          <p:nvPr>
            <p:ph idx="1"/>
          </p:nvPr>
        </p:nvSpPr>
        <p:spPr>
          <a:xfrm>
            <a:off x="3143672" y="2908640"/>
            <a:ext cx="9134400" cy="3961952"/>
          </a:xfrm>
        </p:spPr>
        <p:txBody>
          <a:bodyPr/>
          <a:lstStyle/>
          <a:p>
            <a:r>
              <a:rPr lang="sv-SE" dirty="0"/>
              <a:t>En del omljud-processer är inte transparenta. Hur uppfattar talarna dem? Vilken roll ska diakrona förklaringar få? </a:t>
            </a:r>
          </a:p>
          <a:p>
            <a:endParaRPr lang="sv-SE" dirty="0"/>
          </a:p>
          <a:p>
            <a:r>
              <a:rPr lang="sv-SE" dirty="0"/>
              <a:t>3SG är omarkerad – men det verkar finnas en association till -</a:t>
            </a:r>
            <a:r>
              <a:rPr lang="sv-SE" i="1" dirty="0"/>
              <a:t>a</a:t>
            </a:r>
            <a:endParaRPr lang="sv-SE" dirty="0"/>
          </a:p>
          <a:p>
            <a:endParaRPr lang="sv-SE" dirty="0"/>
          </a:p>
          <a:p>
            <a:r>
              <a:rPr lang="sv-SE" dirty="0"/>
              <a:t>Variation även i idiolekter – Går det att </a:t>
            </a:r>
            <a:r>
              <a:rPr lang="sv-SE" i="1" dirty="0"/>
              <a:t>(måste man?) </a:t>
            </a:r>
            <a:r>
              <a:rPr lang="sv-SE" dirty="0"/>
              <a:t>förklara allting? </a:t>
            </a:r>
            <a:endParaRPr lang="en-GB" dirty="0"/>
          </a:p>
        </p:txBody>
      </p:sp>
    </p:spTree>
    <p:extLst>
      <p:ext uri="{BB962C8B-B14F-4D97-AF65-F5344CB8AC3E}">
        <p14:creationId xmlns:p14="http://schemas.microsoft.com/office/powerpoint/2010/main" val="302686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041A4D-F460-4F86-8731-FD180E3B384D}"/>
              </a:ext>
            </a:extLst>
          </p:cNvPr>
          <p:cNvSpPr>
            <a:spLocks noGrp="1"/>
          </p:cNvSpPr>
          <p:nvPr>
            <p:ph type="title"/>
          </p:nvPr>
        </p:nvSpPr>
        <p:spPr>
          <a:xfrm>
            <a:off x="1056000" y="1196752"/>
            <a:ext cx="9134400" cy="795600"/>
          </a:xfrm>
        </p:spPr>
        <p:txBody>
          <a:bodyPr/>
          <a:lstStyle/>
          <a:p>
            <a:r>
              <a:rPr lang="sv-SE" dirty="0"/>
              <a:t>Översikt</a:t>
            </a:r>
            <a:endParaRPr lang="en-GB" dirty="0"/>
          </a:p>
        </p:txBody>
      </p:sp>
      <p:sp>
        <p:nvSpPr>
          <p:cNvPr id="3" name="Platshållare för innehåll 2">
            <a:extLst>
              <a:ext uri="{FF2B5EF4-FFF2-40B4-BE49-F238E27FC236}">
                <a16:creationId xmlns:a16="http://schemas.microsoft.com/office/drawing/2014/main" id="{BA0873FA-E231-4D6D-BCE9-80B96BEDA9B4}"/>
              </a:ext>
            </a:extLst>
          </p:cNvPr>
          <p:cNvSpPr>
            <a:spLocks noGrp="1"/>
          </p:cNvSpPr>
          <p:nvPr>
            <p:ph idx="1"/>
          </p:nvPr>
        </p:nvSpPr>
        <p:spPr>
          <a:xfrm>
            <a:off x="1056000" y="2276872"/>
            <a:ext cx="9134400" cy="3214800"/>
          </a:xfrm>
        </p:spPr>
        <p:txBody>
          <a:bodyPr/>
          <a:lstStyle/>
          <a:p>
            <a:pPr marL="457200" indent="-457200">
              <a:buFont typeface="+mj-lt"/>
              <a:buAutoNum type="arabicPeriod"/>
            </a:pPr>
            <a:r>
              <a:rPr lang="sv-SE" dirty="0"/>
              <a:t>Data</a:t>
            </a:r>
          </a:p>
          <a:p>
            <a:pPr marL="457200" indent="-457200">
              <a:buFont typeface="+mj-lt"/>
              <a:buAutoNum type="arabicPeriod"/>
            </a:pPr>
            <a:r>
              <a:rPr lang="sv-SE" dirty="0"/>
              <a:t>Flektionssystemet</a:t>
            </a:r>
          </a:p>
          <a:p>
            <a:pPr lvl="1">
              <a:buFont typeface="Arial" panose="020B0604020202020204" pitchFamily="34" charset="0"/>
              <a:buChar char="•"/>
            </a:pPr>
            <a:r>
              <a:rPr lang="sv-SE" dirty="0"/>
              <a:t>Indelningen i tre verbgrupper</a:t>
            </a:r>
          </a:p>
          <a:p>
            <a:pPr lvl="1">
              <a:buFont typeface="Arial" panose="020B0604020202020204" pitchFamily="34" charset="0"/>
              <a:buChar char="•"/>
            </a:pPr>
            <a:r>
              <a:rPr lang="sv-SE" dirty="0"/>
              <a:t>Rörelse mellan dessa</a:t>
            </a:r>
          </a:p>
          <a:p>
            <a:pPr marL="457200" indent="-457200">
              <a:buFont typeface="+mj-lt"/>
              <a:buAutoNum type="arabicPeriod"/>
            </a:pPr>
            <a:r>
              <a:rPr lang="sv-SE" dirty="0"/>
              <a:t>Dualis </a:t>
            </a:r>
          </a:p>
          <a:p>
            <a:pPr lvl="1">
              <a:buFont typeface="Arial" panose="020B0604020202020204" pitchFamily="34" charset="0"/>
              <a:buChar char="•"/>
            </a:pPr>
            <a:r>
              <a:rPr lang="sv-SE" dirty="0"/>
              <a:t>Neutralisering av person och neutralisering av numerus</a:t>
            </a:r>
          </a:p>
          <a:p>
            <a:endParaRPr lang="sv-SE" dirty="0"/>
          </a:p>
          <a:p>
            <a:endParaRPr lang="en-GB" dirty="0"/>
          </a:p>
        </p:txBody>
      </p:sp>
    </p:spTree>
    <p:extLst>
      <p:ext uri="{BB962C8B-B14F-4D97-AF65-F5344CB8AC3E}">
        <p14:creationId xmlns:p14="http://schemas.microsoft.com/office/powerpoint/2010/main" val="231091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9">
            <a:extLst>
              <a:ext uri="{FF2B5EF4-FFF2-40B4-BE49-F238E27FC236}">
                <a16:creationId xmlns:a16="http://schemas.microsoft.com/office/drawing/2014/main" id="{121540A2-4FDE-40AE-89FB-AA775CD904E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8782"/>
          <a:stretch/>
        </p:blipFill>
        <p:spPr>
          <a:xfrm>
            <a:off x="0" y="-496516"/>
            <a:ext cx="12192000" cy="8384097"/>
          </a:xfrm>
        </p:spPr>
      </p:pic>
      <p:sp>
        <p:nvSpPr>
          <p:cNvPr id="2" name="Rubrik 1">
            <a:extLst>
              <a:ext uri="{FF2B5EF4-FFF2-40B4-BE49-F238E27FC236}">
                <a16:creationId xmlns:a16="http://schemas.microsoft.com/office/drawing/2014/main" id="{78E926CE-1B33-4869-A36A-5B6E58F903E5}"/>
              </a:ext>
            </a:extLst>
          </p:cNvPr>
          <p:cNvSpPr>
            <a:spLocks noGrp="1"/>
          </p:cNvSpPr>
          <p:nvPr>
            <p:ph type="title"/>
          </p:nvPr>
        </p:nvSpPr>
        <p:spPr>
          <a:xfrm>
            <a:off x="767408" y="1412776"/>
            <a:ext cx="9134400" cy="795600"/>
          </a:xfrm>
        </p:spPr>
        <p:txBody>
          <a:bodyPr/>
          <a:lstStyle/>
          <a:p>
            <a:r>
              <a:rPr lang="sv-SE" i="1" dirty="0" err="1"/>
              <a:t>Gudtjien</a:t>
            </a:r>
            <a:r>
              <a:rPr lang="sv-SE" i="1" dirty="0"/>
              <a:t>/</a:t>
            </a:r>
            <a:r>
              <a:rPr lang="sv-SE" i="1" dirty="0" err="1"/>
              <a:t>Danke</a:t>
            </a:r>
            <a:r>
              <a:rPr lang="sv-SE" i="1" dirty="0"/>
              <a:t>!</a:t>
            </a:r>
            <a:endParaRPr lang="en-GB" i="1" dirty="0"/>
          </a:p>
        </p:txBody>
      </p:sp>
      <p:sp>
        <p:nvSpPr>
          <p:cNvPr id="5" name="Platshållare för sidfot 4">
            <a:extLst>
              <a:ext uri="{FF2B5EF4-FFF2-40B4-BE49-F238E27FC236}">
                <a16:creationId xmlns:a16="http://schemas.microsoft.com/office/drawing/2014/main" id="{F73BD6F5-B7A2-4DAE-AA00-89A2B2498C24}"/>
              </a:ext>
            </a:extLst>
          </p:cNvPr>
          <p:cNvSpPr>
            <a:spLocks noGrp="1"/>
          </p:cNvSpPr>
          <p:nvPr>
            <p:ph type="ftr" sz="quarter" idx="11"/>
          </p:nvPr>
        </p:nvSpPr>
        <p:spPr>
          <a:xfrm>
            <a:off x="8400256" y="6237312"/>
            <a:ext cx="3672408" cy="432048"/>
          </a:xfrm>
          <a:solidFill>
            <a:schemeClr val="tx1"/>
          </a:solidFill>
        </p:spPr>
        <p:txBody>
          <a:bodyPr/>
          <a:lstStyle/>
          <a:p>
            <a:r>
              <a:rPr lang="sv-SE" sz="2000" dirty="0">
                <a:solidFill>
                  <a:schemeClr val="bg1"/>
                </a:solidFill>
              </a:rPr>
              <a:t>richard.kowalik@ling.su.se</a:t>
            </a:r>
          </a:p>
        </p:txBody>
      </p:sp>
    </p:spTree>
    <p:extLst>
      <p:ext uri="{BB962C8B-B14F-4D97-AF65-F5344CB8AC3E}">
        <p14:creationId xmlns:p14="http://schemas.microsoft.com/office/powerpoint/2010/main" val="388700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6000" y="1158992"/>
            <a:ext cx="9134400" cy="795600"/>
          </a:xfrm>
        </p:spPr>
        <p:txBody>
          <a:bodyPr/>
          <a:lstStyle/>
          <a:p>
            <a:r>
              <a:rPr lang="sv-SE" dirty="0"/>
              <a:t>Data</a:t>
            </a:r>
          </a:p>
        </p:txBody>
      </p:sp>
      <p:sp>
        <p:nvSpPr>
          <p:cNvPr id="3" name="Platshållare för innehåll 2"/>
          <p:cNvSpPr>
            <a:spLocks noGrp="1"/>
          </p:cNvSpPr>
          <p:nvPr>
            <p:ph idx="1"/>
          </p:nvPr>
        </p:nvSpPr>
        <p:spPr>
          <a:xfrm>
            <a:off x="551384" y="2420888"/>
            <a:ext cx="9134400" cy="3214800"/>
          </a:xfrm>
        </p:spPr>
        <p:txBody>
          <a:bodyPr/>
          <a:lstStyle/>
          <a:p>
            <a:r>
              <a:rPr lang="sv-SE" dirty="0"/>
              <a:t>Talat språk. Fokus på fritt tal, inspelat i samarbete med äldre (75+) modersmålstalare </a:t>
            </a:r>
          </a:p>
          <a:p>
            <a:r>
              <a:rPr lang="en-GB" dirty="0"/>
              <a:t>12 </a:t>
            </a:r>
            <a:r>
              <a:rPr lang="en-GB" dirty="0" err="1"/>
              <a:t>talare</a:t>
            </a:r>
            <a:r>
              <a:rPr lang="en-GB" dirty="0"/>
              <a:t>, </a:t>
            </a:r>
            <a:r>
              <a:rPr lang="en-GB" dirty="0" err="1"/>
              <a:t>olika</a:t>
            </a:r>
            <a:r>
              <a:rPr lang="en-GB" dirty="0"/>
              <a:t> </a:t>
            </a:r>
            <a:r>
              <a:rPr lang="en-GB" dirty="0" err="1"/>
              <a:t>områden</a:t>
            </a:r>
            <a:r>
              <a:rPr lang="en-GB" dirty="0"/>
              <a:t>, </a:t>
            </a:r>
            <a:r>
              <a:rPr lang="en-GB" dirty="0" err="1"/>
              <a:t>fokus</a:t>
            </a:r>
            <a:r>
              <a:rPr lang="en-GB" dirty="0"/>
              <a:t> </a:t>
            </a:r>
            <a:r>
              <a:rPr lang="en-GB" dirty="0" err="1"/>
              <a:t>på</a:t>
            </a:r>
            <a:r>
              <a:rPr lang="en-GB" dirty="0"/>
              <a:t> </a:t>
            </a:r>
            <a:r>
              <a:rPr lang="en-GB" dirty="0" err="1"/>
              <a:t>Härjedalen</a:t>
            </a:r>
            <a:endParaRPr lang="en-GB" dirty="0"/>
          </a:p>
          <a:p>
            <a:r>
              <a:rPr lang="sv-SE" dirty="0"/>
              <a:t>29</a:t>
            </a:r>
            <a:r>
              <a:rPr lang="se-NO" dirty="0"/>
              <a:t>5</a:t>
            </a:r>
            <a:r>
              <a:rPr lang="sv-SE" dirty="0"/>
              <a:t> olika lexikala verb</a:t>
            </a:r>
          </a:p>
          <a:p>
            <a:r>
              <a:rPr lang="en-GB" dirty="0"/>
              <a:t>76</a:t>
            </a:r>
            <a:r>
              <a:rPr lang="sv-SE" dirty="0"/>
              <a:t>7</a:t>
            </a:r>
            <a:r>
              <a:rPr lang="en-GB" dirty="0"/>
              <a:t> </a:t>
            </a:r>
            <a:r>
              <a:rPr lang="en-GB" dirty="0" err="1"/>
              <a:t>unika</a:t>
            </a:r>
            <a:r>
              <a:rPr lang="en-GB" dirty="0"/>
              <a:t> </a:t>
            </a:r>
            <a:r>
              <a:rPr lang="en-GB" dirty="0" err="1"/>
              <a:t>verbformer</a:t>
            </a:r>
            <a:r>
              <a:rPr lang="en-GB" dirty="0"/>
              <a:t>, plus ca. 100 </a:t>
            </a:r>
            <a:r>
              <a:rPr lang="en-GB" dirty="0" err="1"/>
              <a:t>parallella</a:t>
            </a:r>
            <a:r>
              <a:rPr lang="en-GB" dirty="0"/>
              <a:t> former</a:t>
            </a:r>
          </a:p>
          <a:p>
            <a:endParaRPr lang="sv-SE" dirty="0"/>
          </a:p>
        </p:txBody>
      </p:sp>
      <p:pic>
        <p:nvPicPr>
          <p:cNvPr id="6" name="Bildobjekt 5">
            <a:extLst>
              <a:ext uri="{FF2B5EF4-FFF2-40B4-BE49-F238E27FC236}">
                <a16:creationId xmlns:a16="http://schemas.microsoft.com/office/drawing/2014/main" id="{D6246B62-87D1-46CD-B1B2-3F5277658FD9}"/>
              </a:ext>
            </a:extLst>
          </p:cNvPr>
          <p:cNvPicPr>
            <a:picLocks noChangeAspect="1"/>
          </p:cNvPicPr>
          <p:nvPr/>
        </p:nvPicPr>
        <p:blipFill>
          <a:blip r:embed="rId2"/>
          <a:stretch>
            <a:fillRect/>
          </a:stretch>
        </p:blipFill>
        <p:spPr>
          <a:xfrm>
            <a:off x="8112224" y="3068959"/>
            <a:ext cx="3735786" cy="2515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E784DCB-40C8-4120-960E-72886F1F638B}"/>
              </a:ext>
            </a:extLst>
          </p:cNvPr>
          <p:cNvPicPr>
            <a:picLocks noChangeAspect="1"/>
          </p:cNvPicPr>
          <p:nvPr/>
        </p:nvPicPr>
        <p:blipFill rotWithShape="1">
          <a:blip r:embed="rId2"/>
          <a:srcRect l="51974" t="21000" r="6683" b="9701"/>
          <a:stretch/>
        </p:blipFill>
        <p:spPr>
          <a:xfrm>
            <a:off x="551384" y="1340768"/>
            <a:ext cx="11377264" cy="5363568"/>
          </a:xfrm>
          <a:prstGeom prst="rect">
            <a:avLst/>
          </a:prstGeom>
        </p:spPr>
      </p:pic>
    </p:spTree>
    <p:extLst>
      <p:ext uri="{BB962C8B-B14F-4D97-AF65-F5344CB8AC3E}">
        <p14:creationId xmlns:p14="http://schemas.microsoft.com/office/powerpoint/2010/main" val="149579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7CC087-AF84-41E5-B4C9-64E6924CD65F}"/>
              </a:ext>
            </a:extLst>
          </p:cNvPr>
          <p:cNvSpPr>
            <a:spLocks noGrp="1"/>
          </p:cNvSpPr>
          <p:nvPr>
            <p:ph type="title"/>
          </p:nvPr>
        </p:nvSpPr>
        <p:spPr>
          <a:xfrm>
            <a:off x="1056000" y="980728"/>
            <a:ext cx="9134400" cy="1080120"/>
          </a:xfrm>
        </p:spPr>
        <p:txBody>
          <a:bodyPr>
            <a:noAutofit/>
          </a:bodyPr>
          <a:lstStyle/>
          <a:p>
            <a:r>
              <a:rPr lang="sv-SE" dirty="0"/>
              <a:t>1. Flektionssystemet: </a:t>
            </a:r>
            <a:r>
              <a:rPr lang="sv-SE" i="1" dirty="0" err="1"/>
              <a:t>Dihte</a:t>
            </a:r>
            <a:r>
              <a:rPr lang="sv-SE" i="1" dirty="0"/>
              <a:t> </a:t>
            </a:r>
            <a:r>
              <a:rPr lang="sv-SE" i="1" dirty="0" err="1"/>
              <a:t>stoerre</a:t>
            </a:r>
            <a:r>
              <a:rPr lang="sv-SE" i="1" dirty="0"/>
              <a:t> </a:t>
            </a:r>
            <a:r>
              <a:rPr lang="sv-SE" i="1" dirty="0" err="1"/>
              <a:t>guvvie</a:t>
            </a:r>
            <a:r>
              <a:rPr lang="sv-SE" i="1" dirty="0"/>
              <a:t> – </a:t>
            </a:r>
            <a:r>
              <a:rPr lang="sv-SE" b="0" i="1" dirty="0"/>
              <a:t>”The </a:t>
            </a:r>
            <a:r>
              <a:rPr lang="sv-SE" b="0" i="1" dirty="0" err="1"/>
              <a:t>big</a:t>
            </a:r>
            <a:r>
              <a:rPr lang="sv-SE" b="0" i="1" dirty="0"/>
              <a:t> </a:t>
            </a:r>
            <a:r>
              <a:rPr lang="sv-SE" b="0" i="1" dirty="0" err="1"/>
              <a:t>picture</a:t>
            </a:r>
            <a:r>
              <a:rPr lang="sv-SE" b="0" i="1" dirty="0"/>
              <a:t>”</a:t>
            </a:r>
            <a:br>
              <a:rPr lang="sv-SE" i="1" u="sng" dirty="0"/>
            </a:br>
            <a:endParaRPr lang="en-GB" dirty="0"/>
          </a:p>
        </p:txBody>
      </p:sp>
      <p:sp>
        <p:nvSpPr>
          <p:cNvPr id="3" name="Platshållare för innehåll 2">
            <a:extLst>
              <a:ext uri="{FF2B5EF4-FFF2-40B4-BE49-F238E27FC236}">
                <a16:creationId xmlns:a16="http://schemas.microsoft.com/office/drawing/2014/main" id="{669C04AB-4FE1-488E-960D-001EB5F062C0}"/>
              </a:ext>
            </a:extLst>
          </p:cNvPr>
          <p:cNvSpPr>
            <a:spLocks noGrp="1"/>
          </p:cNvSpPr>
          <p:nvPr>
            <p:ph idx="1"/>
          </p:nvPr>
        </p:nvSpPr>
        <p:spPr>
          <a:xfrm>
            <a:off x="1056000" y="2564904"/>
            <a:ext cx="9134400" cy="3961952"/>
          </a:xfrm>
        </p:spPr>
        <p:txBody>
          <a:bodyPr>
            <a:normAutofit/>
          </a:bodyPr>
          <a:lstStyle/>
          <a:p>
            <a:r>
              <a:rPr lang="sv-SE" dirty="0"/>
              <a:t>Agglutinerande; suffix</a:t>
            </a:r>
          </a:p>
          <a:p>
            <a:r>
              <a:rPr lang="sv-SE" dirty="0"/>
              <a:t>Regelbundet (även kopulaverbet!)</a:t>
            </a:r>
          </a:p>
          <a:p>
            <a:r>
              <a:rPr lang="sv-SE" dirty="0"/>
              <a:t>Verbstammars beteende: </a:t>
            </a:r>
          </a:p>
          <a:p>
            <a:pPr lvl="1"/>
            <a:r>
              <a:rPr lang="sv-SE" dirty="0" err="1"/>
              <a:t>Stamfinal</a:t>
            </a:r>
            <a:r>
              <a:rPr lang="sv-SE" dirty="0"/>
              <a:t> vokal (</a:t>
            </a:r>
            <a:r>
              <a:rPr lang="sv-SE" i="1" dirty="0" err="1"/>
              <a:t>dåaj</a:t>
            </a:r>
            <a:r>
              <a:rPr lang="sv-SE" i="1" dirty="0"/>
              <a:t>-</a:t>
            </a:r>
            <a:r>
              <a:rPr lang="sv-SE" b="1" i="1" dirty="0"/>
              <a:t>a</a:t>
            </a:r>
            <a:r>
              <a:rPr lang="sv-SE" dirty="0"/>
              <a:t>) och reduktion av denna,</a:t>
            </a:r>
          </a:p>
          <a:p>
            <a:pPr lvl="1"/>
            <a:r>
              <a:rPr lang="sv-SE" dirty="0"/>
              <a:t>Omljud (</a:t>
            </a:r>
            <a:r>
              <a:rPr lang="sv-SE" i="1" dirty="0" err="1"/>
              <a:t>b</a:t>
            </a:r>
            <a:r>
              <a:rPr lang="sv-SE" b="1" i="1" dirty="0" err="1"/>
              <a:t>åa</a:t>
            </a:r>
            <a:r>
              <a:rPr lang="sv-SE" i="1" dirty="0" err="1"/>
              <a:t>tam</a:t>
            </a:r>
            <a:r>
              <a:rPr lang="sv-SE" i="1" dirty="0"/>
              <a:t>, </a:t>
            </a:r>
            <a:r>
              <a:rPr lang="sv-SE" i="1" dirty="0" err="1"/>
              <a:t>b</a:t>
            </a:r>
            <a:r>
              <a:rPr lang="sv-SE" b="1" i="1" dirty="0" err="1"/>
              <a:t>öö</a:t>
            </a:r>
            <a:r>
              <a:rPr lang="sv-SE" i="1" dirty="0" err="1"/>
              <a:t>tim</a:t>
            </a:r>
            <a:r>
              <a:rPr lang="sv-SE" dirty="0"/>
              <a:t>) </a:t>
            </a:r>
          </a:p>
          <a:p>
            <a:r>
              <a:rPr lang="sv-SE" dirty="0" err="1"/>
              <a:t>Datan</a:t>
            </a:r>
            <a:r>
              <a:rPr lang="sv-SE" dirty="0"/>
              <a:t> visar tre mönster = tre huvudsakliga verbgrupper</a:t>
            </a:r>
          </a:p>
          <a:p>
            <a:pPr lvl="1"/>
            <a:endParaRPr lang="sv-SE" dirty="0"/>
          </a:p>
          <a:p>
            <a:endParaRPr lang="en-GB" dirty="0"/>
          </a:p>
        </p:txBody>
      </p:sp>
    </p:spTree>
    <p:extLst>
      <p:ext uri="{BB962C8B-B14F-4D97-AF65-F5344CB8AC3E}">
        <p14:creationId xmlns:p14="http://schemas.microsoft.com/office/powerpoint/2010/main" val="137915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7CC087-AF84-41E5-B4C9-64E6924CD65F}"/>
              </a:ext>
            </a:extLst>
          </p:cNvPr>
          <p:cNvSpPr>
            <a:spLocks noGrp="1"/>
          </p:cNvSpPr>
          <p:nvPr>
            <p:ph type="title"/>
          </p:nvPr>
        </p:nvSpPr>
        <p:spPr>
          <a:xfrm>
            <a:off x="1056000" y="980728"/>
            <a:ext cx="9134400" cy="795600"/>
          </a:xfrm>
        </p:spPr>
        <p:txBody>
          <a:bodyPr/>
          <a:lstStyle/>
          <a:p>
            <a:r>
              <a:rPr lang="sv-SE" dirty="0"/>
              <a:t>1. Flektionssystemet: Tre verbgrupper</a:t>
            </a:r>
            <a:endParaRPr lang="en-GB" dirty="0"/>
          </a:p>
        </p:txBody>
      </p:sp>
      <p:sp>
        <p:nvSpPr>
          <p:cNvPr id="3" name="Platshållare för innehåll 2">
            <a:extLst>
              <a:ext uri="{FF2B5EF4-FFF2-40B4-BE49-F238E27FC236}">
                <a16:creationId xmlns:a16="http://schemas.microsoft.com/office/drawing/2014/main" id="{669C04AB-4FE1-488E-960D-001EB5F062C0}"/>
              </a:ext>
            </a:extLst>
          </p:cNvPr>
          <p:cNvSpPr>
            <a:spLocks noGrp="1"/>
          </p:cNvSpPr>
          <p:nvPr>
            <p:ph idx="1"/>
          </p:nvPr>
        </p:nvSpPr>
        <p:spPr>
          <a:xfrm>
            <a:off x="1056000" y="2060848"/>
            <a:ext cx="9134400" cy="4536504"/>
          </a:xfrm>
        </p:spPr>
        <p:txBody>
          <a:bodyPr>
            <a:normAutofit fontScale="92500" lnSpcReduction="10000"/>
          </a:bodyPr>
          <a:lstStyle/>
          <a:p>
            <a:r>
              <a:rPr lang="sv-SE" dirty="0"/>
              <a:t>Grupp 1: PST baserat på verbets </a:t>
            </a:r>
            <a:r>
              <a:rPr lang="sv-SE" u="sng" dirty="0"/>
              <a:t>rot</a:t>
            </a:r>
            <a:r>
              <a:rPr lang="sv-SE" dirty="0"/>
              <a:t>. Omljud i SG PRS &amp; PST. </a:t>
            </a:r>
          </a:p>
          <a:p>
            <a:pPr marL="457200" lvl="1" indent="0">
              <a:buNone/>
            </a:pPr>
            <a:r>
              <a:rPr lang="sv-SE" sz="1900" i="1" dirty="0" err="1"/>
              <a:t>vuejnie</a:t>
            </a:r>
            <a:r>
              <a:rPr lang="sv-SE" sz="1900" i="1" dirty="0"/>
              <a:t>-</a:t>
            </a:r>
            <a:r>
              <a:rPr lang="sv-SE" sz="1900" dirty="0"/>
              <a:t> ’se’. </a:t>
            </a:r>
            <a:r>
              <a:rPr lang="sv-SE" sz="1900" i="1" dirty="0" err="1"/>
              <a:t>vuajna</a:t>
            </a:r>
            <a:r>
              <a:rPr lang="sv-SE" sz="1900" i="1" dirty="0"/>
              <a:t>-m</a:t>
            </a:r>
            <a:r>
              <a:rPr lang="sv-SE" sz="1900" dirty="0"/>
              <a:t>; </a:t>
            </a:r>
            <a:r>
              <a:rPr lang="sv-SE" sz="1900" i="1" dirty="0" err="1"/>
              <a:t>veejn</a:t>
            </a:r>
            <a:r>
              <a:rPr lang="sv-SE" sz="1900" i="1" dirty="0"/>
              <a:t>-i-m/</a:t>
            </a:r>
            <a:r>
              <a:rPr lang="sv-SE" sz="1900" i="1" dirty="0" err="1"/>
              <a:t>vööjn</a:t>
            </a:r>
            <a:r>
              <a:rPr lang="sv-SE" sz="1900" i="1" dirty="0"/>
              <a:t>-i-m</a:t>
            </a:r>
          </a:p>
          <a:p>
            <a:pPr marL="457200" lvl="1" indent="0">
              <a:buNone/>
            </a:pPr>
            <a:endParaRPr lang="sv-SE" sz="1800" dirty="0"/>
          </a:p>
          <a:p>
            <a:r>
              <a:rPr lang="sv-SE" dirty="0"/>
              <a:t>Grupp 2: PST baserat på </a:t>
            </a:r>
            <a:r>
              <a:rPr lang="sv-SE" u="sng" dirty="0"/>
              <a:t>stam</a:t>
            </a:r>
            <a:r>
              <a:rPr lang="sv-SE" dirty="0"/>
              <a:t>, agglutinerande. Inget omljud.</a:t>
            </a:r>
            <a:r>
              <a:rPr lang="sv-SE" sz="1600" dirty="0"/>
              <a:t>*</a:t>
            </a:r>
            <a:r>
              <a:rPr lang="sv-SE" dirty="0"/>
              <a:t> </a:t>
            </a:r>
          </a:p>
          <a:p>
            <a:pPr marL="457200" lvl="1" indent="0">
              <a:buNone/>
            </a:pPr>
            <a:r>
              <a:rPr lang="sv-SE" sz="1900" i="1" dirty="0" err="1"/>
              <a:t>darja</a:t>
            </a:r>
            <a:r>
              <a:rPr lang="sv-SE" sz="1900" i="1" dirty="0"/>
              <a:t>-</a:t>
            </a:r>
            <a:r>
              <a:rPr lang="sv-SE" sz="1900" dirty="0"/>
              <a:t> ’göra’. </a:t>
            </a:r>
            <a:r>
              <a:rPr lang="sv-SE" sz="1900" i="1" dirty="0" err="1"/>
              <a:t>darja</a:t>
            </a:r>
            <a:r>
              <a:rPr lang="sv-SE" sz="1900" i="1" dirty="0"/>
              <a:t>-m</a:t>
            </a:r>
            <a:r>
              <a:rPr lang="sv-SE" sz="1900" dirty="0"/>
              <a:t>; </a:t>
            </a:r>
            <a:r>
              <a:rPr lang="sv-SE" sz="1900" i="1" dirty="0" err="1"/>
              <a:t>darja</a:t>
            </a:r>
            <a:r>
              <a:rPr lang="sv-SE" sz="1900" i="1" dirty="0"/>
              <a:t>-</a:t>
            </a:r>
            <a:r>
              <a:rPr lang="sv-SE" sz="1900" i="1" dirty="0" err="1"/>
              <a:t>ji</a:t>
            </a:r>
            <a:r>
              <a:rPr lang="sv-SE" sz="1900" i="1" dirty="0"/>
              <a:t>-m</a:t>
            </a:r>
          </a:p>
          <a:p>
            <a:pPr marL="0" indent="0">
              <a:buNone/>
            </a:pPr>
            <a:endParaRPr lang="sv-SE" dirty="0"/>
          </a:p>
          <a:p>
            <a:r>
              <a:rPr lang="sv-SE" dirty="0"/>
              <a:t>Grupp 3: PST baserat på </a:t>
            </a:r>
            <a:r>
              <a:rPr lang="sv-SE" u="sng" dirty="0"/>
              <a:t>rot</a:t>
            </a:r>
            <a:r>
              <a:rPr lang="sv-SE" dirty="0"/>
              <a:t>. Inget omljud.</a:t>
            </a:r>
            <a:r>
              <a:rPr lang="sv-SE" sz="1700" dirty="0"/>
              <a:t>*</a:t>
            </a:r>
            <a:r>
              <a:rPr lang="sv-SE" dirty="0"/>
              <a:t> </a:t>
            </a:r>
          </a:p>
          <a:p>
            <a:pPr marL="457200" lvl="1" indent="0">
              <a:buNone/>
            </a:pPr>
            <a:r>
              <a:rPr lang="en-GB" sz="1900" i="1" dirty="0" err="1"/>
              <a:t>svihtje</a:t>
            </a:r>
            <a:r>
              <a:rPr lang="en-GB" sz="1900" i="1" dirty="0"/>
              <a:t>-</a:t>
            </a:r>
            <a:r>
              <a:rPr lang="en-GB" sz="1900" dirty="0"/>
              <a:t> ‘</a:t>
            </a:r>
            <a:r>
              <a:rPr lang="en-GB" sz="1900" dirty="0" err="1"/>
              <a:t>röra</a:t>
            </a:r>
            <a:r>
              <a:rPr lang="en-GB" sz="1900" dirty="0"/>
              <a:t> </a:t>
            </a:r>
            <a:r>
              <a:rPr lang="en-GB" sz="1900" dirty="0" err="1"/>
              <a:t>på</a:t>
            </a:r>
            <a:r>
              <a:rPr lang="en-GB" sz="1900" dirty="0"/>
              <a:t> sig’. </a:t>
            </a:r>
            <a:r>
              <a:rPr lang="en-GB" sz="1900" i="1" dirty="0" err="1"/>
              <a:t>svihtje</a:t>
            </a:r>
            <a:r>
              <a:rPr lang="en-GB" sz="1900" i="1" dirty="0"/>
              <a:t>-m</a:t>
            </a:r>
            <a:r>
              <a:rPr lang="en-GB" sz="1900" dirty="0"/>
              <a:t>; </a:t>
            </a:r>
            <a:r>
              <a:rPr lang="en-GB" sz="1900" i="1" dirty="0" err="1"/>
              <a:t>svihtj</a:t>
            </a:r>
            <a:r>
              <a:rPr lang="en-GB" sz="1900" i="1" dirty="0"/>
              <a:t>-</a:t>
            </a:r>
            <a:r>
              <a:rPr lang="en-GB" sz="1900" i="1" dirty="0" err="1"/>
              <a:t>i</a:t>
            </a:r>
            <a:r>
              <a:rPr lang="en-GB" sz="1900" i="1" dirty="0"/>
              <a:t>-m</a:t>
            </a:r>
          </a:p>
          <a:p>
            <a:pPr marL="457200" lvl="1" indent="0">
              <a:buNone/>
            </a:pPr>
            <a:r>
              <a:rPr lang="en-GB" sz="1900" i="1" dirty="0" err="1"/>
              <a:t>vaestede</a:t>
            </a:r>
            <a:r>
              <a:rPr lang="en-GB" sz="1900" i="1" dirty="0"/>
              <a:t>- </a:t>
            </a:r>
            <a:r>
              <a:rPr lang="en-GB" sz="1900" dirty="0"/>
              <a:t>‘</a:t>
            </a:r>
            <a:r>
              <a:rPr lang="en-GB" sz="1900" dirty="0" err="1"/>
              <a:t>svara</a:t>
            </a:r>
            <a:r>
              <a:rPr lang="en-GB" sz="1900" dirty="0"/>
              <a:t>’. </a:t>
            </a:r>
            <a:r>
              <a:rPr lang="en-GB" sz="1900" i="1" dirty="0" err="1"/>
              <a:t>vaestede</a:t>
            </a:r>
            <a:r>
              <a:rPr lang="en-GB" sz="1900" i="1" dirty="0"/>
              <a:t>-m; </a:t>
            </a:r>
            <a:r>
              <a:rPr lang="en-GB" sz="1900" i="1" dirty="0" err="1"/>
              <a:t>vaestied</a:t>
            </a:r>
            <a:r>
              <a:rPr lang="en-GB" sz="1900" i="1" dirty="0"/>
              <a:t>-</a:t>
            </a:r>
            <a:r>
              <a:rPr lang="en-GB" sz="1900" i="1" dirty="0" err="1"/>
              <a:t>i</a:t>
            </a:r>
            <a:r>
              <a:rPr lang="en-GB" sz="1900" i="1" dirty="0"/>
              <a:t>-m</a:t>
            </a:r>
          </a:p>
          <a:p>
            <a:endParaRPr lang="en-GB" dirty="0"/>
          </a:p>
          <a:p>
            <a:pPr marL="0" indent="0">
              <a:buNone/>
            </a:pPr>
            <a:r>
              <a:rPr lang="en-GB" sz="1600" dirty="0"/>
              <a:t>*3SG PRS; PTCP</a:t>
            </a:r>
          </a:p>
          <a:p>
            <a:pPr marL="0" indent="0">
              <a:buNone/>
            </a:pPr>
            <a:r>
              <a:rPr lang="sv-SE" sz="2200" i="1" u="sng" dirty="0"/>
              <a:t>OBS</a:t>
            </a:r>
            <a:r>
              <a:rPr lang="sv-SE" sz="2200" u="sng" dirty="0"/>
              <a:t> </a:t>
            </a:r>
            <a:r>
              <a:rPr lang="sv-SE" sz="2200" i="1" u="sng" dirty="0"/>
              <a:t>inga verb</a:t>
            </a:r>
            <a:r>
              <a:rPr lang="sv-SE" sz="2200" b="1" i="1" u="sng" dirty="0"/>
              <a:t>klasser</a:t>
            </a:r>
            <a:r>
              <a:rPr lang="sv-SE" sz="2200" i="1" u="sng" dirty="0"/>
              <a:t> eller </a:t>
            </a:r>
            <a:r>
              <a:rPr lang="sv-SE" sz="2200" b="1" i="1" u="sng" dirty="0"/>
              <a:t>konjugationsklasser</a:t>
            </a:r>
            <a:r>
              <a:rPr lang="sv-SE" sz="2200" u="sng" dirty="0"/>
              <a:t>!</a:t>
            </a:r>
          </a:p>
          <a:p>
            <a:pPr marL="0" indent="0">
              <a:buNone/>
            </a:pPr>
            <a:endParaRPr lang="en-GB" sz="1600" dirty="0"/>
          </a:p>
        </p:txBody>
      </p:sp>
    </p:spTree>
    <p:extLst>
      <p:ext uri="{BB962C8B-B14F-4D97-AF65-F5344CB8AC3E}">
        <p14:creationId xmlns:p14="http://schemas.microsoft.com/office/powerpoint/2010/main" val="308703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7CC087-AF84-41E5-B4C9-64E6924CD65F}"/>
              </a:ext>
            </a:extLst>
          </p:cNvPr>
          <p:cNvSpPr>
            <a:spLocks noGrp="1"/>
          </p:cNvSpPr>
          <p:nvPr>
            <p:ph type="title"/>
          </p:nvPr>
        </p:nvSpPr>
        <p:spPr>
          <a:xfrm>
            <a:off x="1056000" y="980728"/>
            <a:ext cx="9134400" cy="795600"/>
          </a:xfrm>
        </p:spPr>
        <p:txBody>
          <a:bodyPr>
            <a:noAutofit/>
          </a:bodyPr>
          <a:lstStyle/>
          <a:p>
            <a:r>
              <a:rPr lang="sv-SE" dirty="0"/>
              <a:t>1. Flektionssystemet: Fördelningen i </a:t>
            </a:r>
            <a:r>
              <a:rPr lang="sv-SE" dirty="0" err="1"/>
              <a:t>datan</a:t>
            </a:r>
            <a:endParaRPr lang="en-GB" dirty="0"/>
          </a:p>
        </p:txBody>
      </p:sp>
      <p:sp>
        <p:nvSpPr>
          <p:cNvPr id="3" name="Platshållare för innehåll 2">
            <a:extLst>
              <a:ext uri="{FF2B5EF4-FFF2-40B4-BE49-F238E27FC236}">
                <a16:creationId xmlns:a16="http://schemas.microsoft.com/office/drawing/2014/main" id="{669C04AB-4FE1-488E-960D-001EB5F062C0}"/>
              </a:ext>
            </a:extLst>
          </p:cNvPr>
          <p:cNvSpPr>
            <a:spLocks noGrp="1"/>
          </p:cNvSpPr>
          <p:nvPr>
            <p:ph idx="1"/>
          </p:nvPr>
        </p:nvSpPr>
        <p:spPr>
          <a:xfrm>
            <a:off x="1056000" y="1776328"/>
            <a:ext cx="9134400" cy="4321992"/>
          </a:xfrm>
        </p:spPr>
        <p:txBody>
          <a:bodyPr/>
          <a:lstStyle/>
          <a:p>
            <a:pPr marL="0" indent="0">
              <a:buNone/>
            </a:pPr>
            <a:r>
              <a:rPr lang="sv-SE" dirty="0"/>
              <a:t>Av ca. 300 verb är…</a:t>
            </a:r>
            <a:endParaRPr lang="en-GB" dirty="0"/>
          </a:p>
        </p:txBody>
      </p:sp>
      <p:sp>
        <p:nvSpPr>
          <p:cNvPr id="4" name="Rektangel 3">
            <a:extLst>
              <a:ext uri="{FF2B5EF4-FFF2-40B4-BE49-F238E27FC236}">
                <a16:creationId xmlns:a16="http://schemas.microsoft.com/office/drawing/2014/main" id="{171F6014-D5A6-4A13-BB21-43ADF427EED1}"/>
              </a:ext>
            </a:extLst>
          </p:cNvPr>
          <p:cNvSpPr/>
          <p:nvPr/>
        </p:nvSpPr>
        <p:spPr>
          <a:xfrm>
            <a:off x="1056000" y="2395062"/>
            <a:ext cx="9504496" cy="37444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ell 4">
            <a:extLst>
              <a:ext uri="{FF2B5EF4-FFF2-40B4-BE49-F238E27FC236}">
                <a16:creationId xmlns:a16="http://schemas.microsoft.com/office/drawing/2014/main" id="{7F9EC8F4-3D14-465E-99AC-80C1656117A7}"/>
              </a:ext>
            </a:extLst>
          </p:cNvPr>
          <p:cNvGraphicFramePr>
            <a:graphicFrameLocks noGrp="1"/>
          </p:cNvGraphicFramePr>
          <p:nvPr>
            <p:extLst>
              <p:ext uri="{D42A27DB-BD31-4B8C-83A1-F6EECF244321}">
                <p14:modId xmlns:p14="http://schemas.microsoft.com/office/powerpoint/2010/main" val="1182387041"/>
              </p:ext>
            </p:extLst>
          </p:nvPr>
        </p:nvGraphicFramePr>
        <p:xfrm>
          <a:off x="7330513" y="2705047"/>
          <a:ext cx="2859886" cy="3265854"/>
        </p:xfrm>
        <a:graphic>
          <a:graphicData uri="http://schemas.openxmlformats.org/drawingml/2006/table">
            <a:tbl>
              <a:tblPr firstRow="1" bandRow="1">
                <a:tableStyleId>{5940675A-B579-460E-94D1-54222C63F5DA}</a:tableStyleId>
              </a:tblPr>
              <a:tblGrid>
                <a:gridCol w="1717814">
                  <a:extLst>
                    <a:ext uri="{9D8B030D-6E8A-4147-A177-3AD203B41FA5}">
                      <a16:colId xmlns:a16="http://schemas.microsoft.com/office/drawing/2014/main" val="1421318439"/>
                    </a:ext>
                  </a:extLst>
                </a:gridCol>
                <a:gridCol w="1142072">
                  <a:extLst>
                    <a:ext uri="{9D8B030D-6E8A-4147-A177-3AD203B41FA5}">
                      <a16:colId xmlns:a16="http://schemas.microsoft.com/office/drawing/2014/main" val="664555553"/>
                    </a:ext>
                  </a:extLst>
                </a:gridCol>
              </a:tblGrid>
              <a:tr h="0">
                <a:tc>
                  <a:txBody>
                    <a:bodyPr/>
                    <a:lstStyle/>
                    <a:p>
                      <a:pPr algn="ctr" fontAlgn="b"/>
                      <a:r>
                        <a:rPr lang="sv-SE" sz="2400" b="0" i="0" u="none" strike="noStrike" dirty="0">
                          <a:solidFill>
                            <a:srgbClr val="000000"/>
                          </a:solidFill>
                          <a:effectLst/>
                          <a:latin typeface="Calibri" panose="020F0502020204030204" pitchFamily="34" charset="0"/>
                        </a:rPr>
                        <a:t>Grupp </a:t>
                      </a:r>
                      <a:endParaRPr lang="en-GB"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sv-SE" sz="2400" b="0" i="0" u="none" strike="noStrike" dirty="0">
                          <a:solidFill>
                            <a:srgbClr val="000000"/>
                          </a:solidFill>
                          <a:effectLst/>
                          <a:latin typeface="Calibri" panose="020F0502020204030204" pitchFamily="34" charset="0"/>
                        </a:rPr>
                        <a:t>Andel</a:t>
                      </a:r>
                      <a:endParaRPr lang="en-GB"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81291740"/>
                  </a:ext>
                </a:extLst>
              </a:tr>
              <a:tr h="0">
                <a:tc>
                  <a:txBody>
                    <a:bodyPr/>
                    <a:lstStyle/>
                    <a:p>
                      <a:pPr algn="l" fontAlgn="b"/>
                      <a:r>
                        <a:rPr lang="en-GB" sz="2400" u="none" strike="noStrike" dirty="0" err="1">
                          <a:solidFill>
                            <a:srgbClr val="000000"/>
                          </a:solidFill>
                          <a:effectLst/>
                        </a:rPr>
                        <a:t>Jämnstavig</a:t>
                      </a:r>
                      <a:r>
                        <a:rPr lang="en-GB" sz="2400" u="none" strike="noStrike" dirty="0">
                          <a:solidFill>
                            <a:srgbClr val="000000"/>
                          </a:solidFill>
                          <a:effectLst/>
                        </a:rPr>
                        <a:t> 1</a:t>
                      </a:r>
                      <a:endParaRPr lang="en-GB" sz="24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sv-SE" sz="2400" b="0" i="0" u="none" strike="noStrike" dirty="0">
                          <a:solidFill>
                            <a:srgbClr val="000000"/>
                          </a:solidFill>
                          <a:effectLst/>
                          <a:latin typeface="Calibri" panose="020F0502020204030204" pitchFamily="34" charset="0"/>
                        </a:rPr>
                        <a:t>16%</a:t>
                      </a:r>
                      <a:endParaRPr lang="en-GB" sz="24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extLst>
                  <a:ext uri="{0D108BD9-81ED-4DB2-BD59-A6C34878D82A}">
                    <a16:rowId xmlns:a16="http://schemas.microsoft.com/office/drawing/2014/main" val="3319241055"/>
                  </a:ext>
                </a:extLst>
              </a:tr>
              <a:tr h="422389">
                <a:tc>
                  <a:txBody>
                    <a:bodyPr/>
                    <a:lstStyle/>
                    <a:p>
                      <a:pPr algn="l" fontAlgn="b"/>
                      <a:r>
                        <a:rPr lang="en-GB" sz="2400" u="none" strike="noStrike" dirty="0" err="1">
                          <a:solidFill>
                            <a:srgbClr val="000000"/>
                          </a:solidFill>
                          <a:effectLst/>
                        </a:rPr>
                        <a:t>Jämnstavig</a:t>
                      </a:r>
                      <a:r>
                        <a:rPr lang="en-GB" sz="2400" u="none" strike="noStrike" dirty="0">
                          <a:solidFill>
                            <a:srgbClr val="000000"/>
                          </a:solidFill>
                          <a:effectLst/>
                        </a:rPr>
                        <a:t> 2 </a:t>
                      </a:r>
                      <a:endParaRPr lang="en-GB" sz="2400" b="0" i="0" u="none" strike="noStrike" dirty="0">
                        <a:solidFill>
                          <a:srgbClr val="000000"/>
                        </a:solidFill>
                        <a:effectLst/>
                        <a:latin typeface="Calibri" panose="020F0502020204030204" pitchFamily="34" charset="0"/>
                      </a:endParaRPr>
                    </a:p>
                  </a:txBody>
                  <a:tcPr marL="0" marR="0" marT="0" marB="0" anchor="b">
                    <a:solidFill>
                      <a:srgbClr val="FABEE6"/>
                    </a:solidFill>
                  </a:tcPr>
                </a:tc>
                <a:tc>
                  <a:txBody>
                    <a:bodyPr/>
                    <a:lstStyle/>
                    <a:p>
                      <a:pPr algn="ctr" fontAlgn="b"/>
                      <a:r>
                        <a:rPr lang="sv-SE" sz="2400" b="0" i="0" u="none" strike="noStrike" dirty="0">
                          <a:solidFill>
                            <a:srgbClr val="000000"/>
                          </a:solidFill>
                          <a:effectLst/>
                          <a:latin typeface="Calibri" panose="020F0502020204030204" pitchFamily="34" charset="0"/>
                        </a:rPr>
                        <a:t>5%</a:t>
                      </a:r>
                      <a:endParaRPr lang="en-GB" sz="2400" b="0" i="0" u="none" strike="noStrike" dirty="0">
                        <a:solidFill>
                          <a:srgbClr val="000000"/>
                        </a:solidFill>
                        <a:effectLst/>
                        <a:latin typeface="Calibri" panose="020F0502020204030204" pitchFamily="34" charset="0"/>
                      </a:endParaRPr>
                    </a:p>
                  </a:txBody>
                  <a:tcPr marL="0" marR="0" marT="0" marB="0" anchor="b">
                    <a:solidFill>
                      <a:srgbClr val="FABEE6"/>
                    </a:solidFill>
                  </a:tcPr>
                </a:tc>
                <a:extLst>
                  <a:ext uri="{0D108BD9-81ED-4DB2-BD59-A6C34878D82A}">
                    <a16:rowId xmlns:a16="http://schemas.microsoft.com/office/drawing/2014/main" val="3006455105"/>
                  </a:ext>
                </a:extLst>
              </a:tr>
              <a:tr h="422389">
                <a:tc>
                  <a:txBody>
                    <a:bodyPr/>
                    <a:lstStyle/>
                    <a:p>
                      <a:pPr algn="l" fontAlgn="b"/>
                      <a:r>
                        <a:rPr lang="en-GB" sz="2400" u="none" strike="noStrike" dirty="0" err="1">
                          <a:solidFill>
                            <a:srgbClr val="000000"/>
                          </a:solidFill>
                          <a:effectLst/>
                        </a:rPr>
                        <a:t>Jämnstavig</a:t>
                      </a:r>
                      <a:r>
                        <a:rPr lang="en-GB" sz="2400" u="none" strike="noStrike" dirty="0">
                          <a:solidFill>
                            <a:srgbClr val="000000"/>
                          </a:solidFill>
                          <a:effectLst/>
                        </a:rPr>
                        <a:t> 3</a:t>
                      </a:r>
                      <a:endParaRPr lang="en-GB" sz="2400" b="0" i="0" u="none" strike="noStrike" dirty="0">
                        <a:solidFill>
                          <a:srgbClr val="000000"/>
                        </a:solidFill>
                        <a:effectLst/>
                        <a:latin typeface="Calibri" panose="020F0502020204030204" pitchFamily="34" charset="0"/>
                      </a:endParaRPr>
                    </a:p>
                  </a:txBody>
                  <a:tcPr marL="0" marR="0" marT="0" marB="0" anchor="b">
                    <a:solidFill>
                      <a:srgbClr val="FABEE6"/>
                    </a:solidFill>
                  </a:tcPr>
                </a:tc>
                <a:tc>
                  <a:txBody>
                    <a:bodyPr/>
                    <a:lstStyle/>
                    <a:p>
                      <a:pPr algn="ctr" fontAlgn="b"/>
                      <a:r>
                        <a:rPr lang="sv-SE" sz="2400" b="0" i="0" u="none" strike="noStrike" dirty="0">
                          <a:solidFill>
                            <a:srgbClr val="000000"/>
                          </a:solidFill>
                          <a:effectLst/>
                          <a:latin typeface="Calibri" panose="020F0502020204030204" pitchFamily="34" charset="0"/>
                        </a:rPr>
                        <a:t>3%</a:t>
                      </a:r>
                      <a:endParaRPr lang="en-GB" sz="2400" b="0" i="0" u="none" strike="noStrike" dirty="0">
                        <a:solidFill>
                          <a:srgbClr val="000000"/>
                        </a:solidFill>
                        <a:effectLst/>
                        <a:latin typeface="Calibri" panose="020F0502020204030204" pitchFamily="34" charset="0"/>
                      </a:endParaRPr>
                    </a:p>
                  </a:txBody>
                  <a:tcPr marL="0" marR="0" marT="0" marB="0" anchor="b">
                    <a:solidFill>
                      <a:srgbClr val="FABEE6"/>
                    </a:solidFill>
                  </a:tcPr>
                </a:tc>
                <a:extLst>
                  <a:ext uri="{0D108BD9-81ED-4DB2-BD59-A6C34878D82A}">
                    <a16:rowId xmlns:a16="http://schemas.microsoft.com/office/drawing/2014/main" val="1920049978"/>
                  </a:ext>
                </a:extLst>
              </a:tr>
              <a:tr h="422389">
                <a:tc>
                  <a:txBody>
                    <a:bodyPr/>
                    <a:lstStyle/>
                    <a:p>
                      <a:pPr algn="l" fontAlgn="b"/>
                      <a:r>
                        <a:rPr lang="en-GB" sz="2400" u="none" strike="noStrike" dirty="0" err="1">
                          <a:solidFill>
                            <a:srgbClr val="000000"/>
                          </a:solidFill>
                          <a:effectLst/>
                        </a:rPr>
                        <a:t>Jämnstavig</a:t>
                      </a:r>
                      <a:r>
                        <a:rPr lang="en-GB" sz="2400" u="none" strike="noStrike" dirty="0">
                          <a:solidFill>
                            <a:srgbClr val="000000"/>
                          </a:solidFill>
                          <a:effectLst/>
                        </a:rPr>
                        <a:t> 4</a:t>
                      </a:r>
                      <a:endParaRPr lang="en-GB" sz="2400" b="0" i="0" u="none" strike="noStrike" dirty="0">
                        <a:solidFill>
                          <a:srgbClr val="000000"/>
                        </a:solidFill>
                        <a:effectLst/>
                        <a:latin typeface="Calibri" panose="020F0502020204030204" pitchFamily="34" charset="0"/>
                      </a:endParaRPr>
                    </a:p>
                  </a:txBody>
                  <a:tcPr marL="0" marR="0" marT="0" marB="0" anchor="b">
                    <a:solidFill>
                      <a:srgbClr val="DFFCDC"/>
                    </a:solidFill>
                  </a:tcPr>
                </a:tc>
                <a:tc>
                  <a:txBody>
                    <a:bodyPr/>
                    <a:lstStyle/>
                    <a:p>
                      <a:pPr algn="ctr" fontAlgn="b"/>
                      <a:r>
                        <a:rPr lang="sv-SE" sz="2400" b="0" i="0" u="none" strike="noStrike" dirty="0">
                          <a:solidFill>
                            <a:srgbClr val="000000"/>
                          </a:solidFill>
                          <a:effectLst/>
                          <a:latin typeface="Calibri" panose="020F0502020204030204" pitchFamily="34" charset="0"/>
                        </a:rPr>
                        <a:t>26%</a:t>
                      </a:r>
                      <a:endParaRPr lang="en-GB" sz="2400" b="0" i="0" u="none" strike="noStrike" dirty="0">
                        <a:solidFill>
                          <a:srgbClr val="000000"/>
                        </a:solidFill>
                        <a:effectLst/>
                        <a:latin typeface="Calibri" panose="020F0502020204030204" pitchFamily="34" charset="0"/>
                      </a:endParaRPr>
                    </a:p>
                  </a:txBody>
                  <a:tcPr marL="0" marR="0" marT="0" marB="0" anchor="b">
                    <a:solidFill>
                      <a:srgbClr val="DFFCDC"/>
                    </a:solidFill>
                  </a:tcPr>
                </a:tc>
                <a:extLst>
                  <a:ext uri="{0D108BD9-81ED-4DB2-BD59-A6C34878D82A}">
                    <a16:rowId xmlns:a16="http://schemas.microsoft.com/office/drawing/2014/main" val="3592545223"/>
                  </a:ext>
                </a:extLst>
              </a:tr>
              <a:tr h="422389">
                <a:tc>
                  <a:txBody>
                    <a:bodyPr/>
                    <a:lstStyle/>
                    <a:p>
                      <a:pPr algn="l" fontAlgn="b"/>
                      <a:r>
                        <a:rPr lang="en-GB" sz="2400" u="none" strike="noStrike" dirty="0" err="1">
                          <a:solidFill>
                            <a:srgbClr val="000000"/>
                          </a:solidFill>
                          <a:effectLst/>
                        </a:rPr>
                        <a:t>Jämnstavig</a:t>
                      </a:r>
                      <a:r>
                        <a:rPr lang="en-GB" sz="2400" u="none" strike="noStrike" dirty="0">
                          <a:solidFill>
                            <a:srgbClr val="000000"/>
                          </a:solidFill>
                          <a:effectLst/>
                        </a:rPr>
                        <a:t> 5</a:t>
                      </a:r>
                      <a:endParaRPr lang="en-GB" sz="2400" b="0" i="0" u="none" strike="noStrike" dirty="0">
                        <a:solidFill>
                          <a:srgbClr val="000000"/>
                        </a:solidFill>
                        <a:effectLst/>
                        <a:latin typeface="Calibri" panose="020F0502020204030204" pitchFamily="34" charset="0"/>
                      </a:endParaRPr>
                    </a:p>
                  </a:txBody>
                  <a:tcPr marL="0" marR="0" marT="0" marB="0" anchor="b">
                    <a:solidFill>
                      <a:srgbClr val="DFFCDC"/>
                    </a:solidFill>
                  </a:tcPr>
                </a:tc>
                <a:tc>
                  <a:txBody>
                    <a:bodyPr/>
                    <a:lstStyle/>
                    <a:p>
                      <a:pPr algn="ctr" fontAlgn="b"/>
                      <a:r>
                        <a:rPr lang="sv-SE" sz="2400" b="0" i="0" u="none" strike="noStrike" dirty="0">
                          <a:solidFill>
                            <a:srgbClr val="000000"/>
                          </a:solidFill>
                          <a:effectLst/>
                          <a:latin typeface="Calibri" panose="020F0502020204030204" pitchFamily="34" charset="0"/>
                        </a:rPr>
                        <a:t>4%</a:t>
                      </a:r>
                      <a:endParaRPr lang="en-GB" sz="2400" b="0" i="0" u="none" strike="noStrike" dirty="0">
                        <a:solidFill>
                          <a:srgbClr val="000000"/>
                        </a:solidFill>
                        <a:effectLst/>
                        <a:latin typeface="Calibri" panose="020F0502020204030204" pitchFamily="34" charset="0"/>
                      </a:endParaRPr>
                    </a:p>
                  </a:txBody>
                  <a:tcPr marL="0" marR="0" marT="0" marB="0" anchor="b">
                    <a:solidFill>
                      <a:srgbClr val="DFFCDC"/>
                    </a:solidFill>
                  </a:tcPr>
                </a:tc>
                <a:extLst>
                  <a:ext uri="{0D108BD9-81ED-4DB2-BD59-A6C34878D82A}">
                    <a16:rowId xmlns:a16="http://schemas.microsoft.com/office/drawing/2014/main" val="3766224112"/>
                  </a:ext>
                </a:extLst>
              </a:tr>
              <a:tr h="422389">
                <a:tc>
                  <a:txBody>
                    <a:bodyPr/>
                    <a:lstStyle/>
                    <a:p>
                      <a:pPr algn="l" fontAlgn="b"/>
                      <a:r>
                        <a:rPr lang="en-GB" sz="2400" u="none" strike="noStrike" dirty="0" err="1">
                          <a:solidFill>
                            <a:srgbClr val="000000"/>
                          </a:solidFill>
                          <a:effectLst/>
                        </a:rPr>
                        <a:t>Jämnstavig</a:t>
                      </a:r>
                      <a:r>
                        <a:rPr lang="en-GB" sz="2400" u="none" strike="noStrike" dirty="0">
                          <a:solidFill>
                            <a:srgbClr val="000000"/>
                          </a:solidFill>
                          <a:effectLst/>
                        </a:rPr>
                        <a:t> 6</a:t>
                      </a:r>
                      <a:endParaRPr lang="en-GB" sz="2400" b="0" i="0" u="none" strike="noStrike" dirty="0">
                        <a:solidFill>
                          <a:srgbClr val="000000"/>
                        </a:solidFill>
                        <a:effectLst/>
                        <a:latin typeface="Calibri" panose="020F0502020204030204" pitchFamily="34" charset="0"/>
                      </a:endParaRPr>
                    </a:p>
                  </a:txBody>
                  <a:tcPr marL="0" marR="0" marT="0" marB="0" anchor="b">
                    <a:solidFill>
                      <a:srgbClr val="DFFCDC"/>
                    </a:solidFill>
                  </a:tcPr>
                </a:tc>
                <a:tc>
                  <a:txBody>
                    <a:bodyPr/>
                    <a:lstStyle/>
                    <a:p>
                      <a:pPr algn="ctr" fontAlgn="b"/>
                      <a:r>
                        <a:rPr lang="sv-SE" sz="2400" b="0" i="0" u="none" strike="noStrike" dirty="0">
                          <a:solidFill>
                            <a:srgbClr val="000000"/>
                          </a:solidFill>
                          <a:effectLst/>
                          <a:latin typeface="Calibri" panose="020F0502020204030204" pitchFamily="34" charset="0"/>
                        </a:rPr>
                        <a:t>16%</a:t>
                      </a:r>
                      <a:endParaRPr lang="en-GB" sz="2400" b="0" i="0" u="none" strike="noStrike" dirty="0">
                        <a:solidFill>
                          <a:srgbClr val="000000"/>
                        </a:solidFill>
                        <a:effectLst/>
                        <a:latin typeface="Calibri" panose="020F0502020204030204" pitchFamily="34" charset="0"/>
                      </a:endParaRPr>
                    </a:p>
                  </a:txBody>
                  <a:tcPr marL="0" marR="0" marT="0" marB="0" anchor="b">
                    <a:solidFill>
                      <a:srgbClr val="DFFCDC"/>
                    </a:solidFill>
                  </a:tcPr>
                </a:tc>
                <a:extLst>
                  <a:ext uri="{0D108BD9-81ED-4DB2-BD59-A6C34878D82A}">
                    <a16:rowId xmlns:a16="http://schemas.microsoft.com/office/drawing/2014/main" val="15063173"/>
                  </a:ext>
                </a:extLst>
              </a:tr>
              <a:tr h="422389">
                <a:tc>
                  <a:txBody>
                    <a:bodyPr/>
                    <a:lstStyle/>
                    <a:p>
                      <a:pPr algn="l" fontAlgn="b"/>
                      <a:r>
                        <a:rPr lang="sv-SE" sz="2400" b="0" i="0" u="none" strike="noStrike" dirty="0" err="1">
                          <a:solidFill>
                            <a:srgbClr val="000000"/>
                          </a:solidFill>
                          <a:effectLst/>
                          <a:latin typeface="Calibri" panose="020F0502020204030204" pitchFamily="34" charset="0"/>
                        </a:rPr>
                        <a:t>Uddstaviga</a:t>
                      </a:r>
                      <a:endParaRPr lang="en-GB" sz="2400" b="0" i="0" u="none" strike="noStrike" dirty="0">
                        <a:solidFill>
                          <a:srgbClr val="000000"/>
                        </a:solidFill>
                        <a:effectLst/>
                        <a:latin typeface="Calibri" panose="020F0502020204030204" pitchFamily="34" charset="0"/>
                      </a:endParaRPr>
                    </a:p>
                  </a:txBody>
                  <a:tcPr marL="0" marR="0" marT="0" marB="0" anchor="b">
                    <a:solidFill>
                      <a:srgbClr val="FFF979"/>
                    </a:solidFill>
                  </a:tcPr>
                </a:tc>
                <a:tc>
                  <a:txBody>
                    <a:bodyPr/>
                    <a:lstStyle/>
                    <a:p>
                      <a:pPr algn="ctr" fontAlgn="b"/>
                      <a:r>
                        <a:rPr lang="sv-SE" sz="2400" b="0" i="0" u="none" strike="noStrike" dirty="0">
                          <a:solidFill>
                            <a:srgbClr val="000000"/>
                          </a:solidFill>
                          <a:effectLst/>
                          <a:latin typeface="Calibri" panose="020F0502020204030204" pitchFamily="34" charset="0"/>
                        </a:rPr>
                        <a:t>30%</a:t>
                      </a:r>
                      <a:endParaRPr lang="en-GB" sz="2400" b="0" i="0" u="none" strike="noStrike" dirty="0">
                        <a:solidFill>
                          <a:srgbClr val="000000"/>
                        </a:solidFill>
                        <a:effectLst/>
                        <a:latin typeface="Calibri" panose="020F0502020204030204" pitchFamily="34" charset="0"/>
                      </a:endParaRPr>
                    </a:p>
                  </a:txBody>
                  <a:tcPr marL="0" marR="0" marT="0" marB="0" anchor="b">
                    <a:solidFill>
                      <a:srgbClr val="FFF979"/>
                    </a:solidFill>
                  </a:tcPr>
                </a:tc>
                <a:extLst>
                  <a:ext uri="{0D108BD9-81ED-4DB2-BD59-A6C34878D82A}">
                    <a16:rowId xmlns:a16="http://schemas.microsoft.com/office/drawing/2014/main" val="1844281804"/>
                  </a:ext>
                </a:extLst>
              </a:tr>
            </a:tbl>
          </a:graphicData>
        </a:graphic>
      </p:graphicFrame>
      <p:graphicFrame>
        <p:nvGraphicFramePr>
          <p:cNvPr id="6" name="Tabell 5">
            <a:extLst>
              <a:ext uri="{FF2B5EF4-FFF2-40B4-BE49-F238E27FC236}">
                <a16:creationId xmlns:a16="http://schemas.microsoft.com/office/drawing/2014/main" id="{B0B2605C-ED00-4E95-AD93-E480FAAB7FF1}"/>
              </a:ext>
            </a:extLst>
          </p:cNvPr>
          <p:cNvGraphicFramePr>
            <a:graphicFrameLocks noGrp="1"/>
          </p:cNvGraphicFramePr>
          <p:nvPr>
            <p:extLst>
              <p:ext uri="{D42A27DB-BD31-4B8C-83A1-F6EECF244321}">
                <p14:modId xmlns:p14="http://schemas.microsoft.com/office/powerpoint/2010/main" val="2341193629"/>
              </p:ext>
            </p:extLst>
          </p:nvPr>
        </p:nvGraphicFramePr>
        <p:xfrm>
          <a:off x="1349221" y="2705047"/>
          <a:ext cx="2557222" cy="3238444"/>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1421318439"/>
                    </a:ext>
                  </a:extLst>
                </a:gridCol>
                <a:gridCol w="1261078">
                  <a:extLst>
                    <a:ext uri="{9D8B030D-6E8A-4147-A177-3AD203B41FA5}">
                      <a16:colId xmlns:a16="http://schemas.microsoft.com/office/drawing/2014/main" val="664555553"/>
                    </a:ext>
                  </a:extLst>
                </a:gridCol>
              </a:tblGrid>
              <a:tr h="416567">
                <a:tc>
                  <a:txBody>
                    <a:bodyPr/>
                    <a:lstStyle/>
                    <a:p>
                      <a:pPr algn="ctr" fontAlgn="b"/>
                      <a:r>
                        <a:rPr lang="sv-SE" sz="2400" b="0" i="0" u="none" strike="noStrike" dirty="0">
                          <a:solidFill>
                            <a:srgbClr val="000000"/>
                          </a:solidFill>
                          <a:effectLst/>
                          <a:latin typeface="Calibri" panose="020F0502020204030204" pitchFamily="34" charset="0"/>
                        </a:rPr>
                        <a:t>Grupp </a:t>
                      </a:r>
                      <a:endParaRPr lang="en-GB"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sv-SE" sz="2400" b="0" i="0" u="none" strike="noStrike" dirty="0">
                          <a:solidFill>
                            <a:srgbClr val="000000"/>
                          </a:solidFill>
                          <a:effectLst/>
                          <a:latin typeface="Calibri" panose="020F0502020204030204" pitchFamily="34" charset="0"/>
                        </a:rPr>
                        <a:t>Andel</a:t>
                      </a:r>
                      <a:endParaRPr lang="en-GB"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81291740"/>
                  </a:ext>
                </a:extLst>
              </a:tr>
              <a:tr h="416567">
                <a:tc>
                  <a:txBody>
                    <a:bodyPr/>
                    <a:lstStyle/>
                    <a:p>
                      <a:pPr algn="ctr" fontAlgn="b"/>
                      <a:r>
                        <a:rPr lang="en-GB" sz="2400" u="none" strike="noStrike" dirty="0">
                          <a:solidFill>
                            <a:srgbClr val="000000"/>
                          </a:solidFill>
                          <a:effectLst/>
                        </a:rPr>
                        <a:t>1</a:t>
                      </a:r>
                      <a:endParaRPr lang="en-GB" sz="2400" b="0" i="0" u="none" strike="noStrike" dirty="0">
                        <a:solidFill>
                          <a:srgbClr val="000000"/>
                        </a:solidFill>
                        <a:effectLst/>
                        <a:latin typeface="Calibri" panose="020F0502020204030204" pitchFamily="34" charset="0"/>
                      </a:endParaRPr>
                    </a:p>
                  </a:txBody>
                  <a:tcPr marL="0" marR="0" marT="0" marB="0" anchor="b">
                    <a:solidFill>
                      <a:schemeClr val="accent2">
                        <a:lumMod val="40000"/>
                        <a:lumOff val="60000"/>
                      </a:schemeClr>
                    </a:solidFill>
                  </a:tcPr>
                </a:tc>
                <a:tc>
                  <a:txBody>
                    <a:bodyPr/>
                    <a:lstStyle/>
                    <a:p>
                      <a:pPr algn="ctr" fontAlgn="b"/>
                      <a:r>
                        <a:rPr lang="sv-SE" sz="2400" b="0" i="0" u="none" strike="noStrike" dirty="0">
                          <a:solidFill>
                            <a:srgbClr val="000000"/>
                          </a:solidFill>
                          <a:effectLst/>
                          <a:latin typeface="Calibri" panose="020F0502020204030204" pitchFamily="34" charset="0"/>
                        </a:rPr>
                        <a:t>16%</a:t>
                      </a:r>
                      <a:endParaRPr lang="en-GB" sz="2400" b="0" i="0" u="none" strike="noStrike" dirty="0">
                        <a:solidFill>
                          <a:srgbClr val="000000"/>
                        </a:solidFill>
                        <a:effectLst/>
                        <a:latin typeface="Calibri" panose="020F050202020403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319241055"/>
                  </a:ext>
                </a:extLst>
              </a:tr>
              <a:tr h="962124">
                <a:tc>
                  <a:txBody>
                    <a:bodyPr/>
                    <a:lstStyle/>
                    <a:p>
                      <a:pPr algn="ctr" fontAlgn="b"/>
                      <a:r>
                        <a:rPr lang="en-GB" sz="2400" u="none" strike="noStrike" dirty="0">
                          <a:solidFill>
                            <a:srgbClr val="000000"/>
                          </a:solidFill>
                          <a:effectLst/>
                        </a:rPr>
                        <a:t>2 </a:t>
                      </a:r>
                      <a:endParaRPr lang="en-GB" sz="2400" b="0" i="0" u="none" strike="noStrike" dirty="0">
                        <a:solidFill>
                          <a:srgbClr val="000000"/>
                        </a:solidFill>
                        <a:effectLst/>
                        <a:latin typeface="Calibri" panose="020F0502020204030204" pitchFamily="34" charset="0"/>
                      </a:endParaRPr>
                    </a:p>
                    <a:p>
                      <a:pPr algn="ctr" fontAlgn="b"/>
                      <a:endParaRPr lang="en-GB" sz="2400" b="0" i="0" u="none" strike="noStrike" dirty="0">
                        <a:solidFill>
                          <a:srgbClr val="000000"/>
                        </a:solidFill>
                        <a:effectLst/>
                        <a:latin typeface="Calibri" panose="020F0502020204030204" pitchFamily="34" charset="0"/>
                      </a:endParaRPr>
                    </a:p>
                  </a:txBody>
                  <a:tcPr marL="0" marR="0" marT="0" marB="0" anchor="b">
                    <a:solidFill>
                      <a:srgbClr val="FABEE6"/>
                    </a:solidFill>
                  </a:tcPr>
                </a:tc>
                <a:tc>
                  <a:txBody>
                    <a:bodyPr/>
                    <a:lstStyle/>
                    <a:p>
                      <a:pPr algn="ctr" fontAlgn="b"/>
                      <a:r>
                        <a:rPr lang="sv-SE" sz="2400" b="0" i="0" u="none" strike="noStrike" dirty="0">
                          <a:solidFill>
                            <a:srgbClr val="000000"/>
                          </a:solidFill>
                          <a:effectLst/>
                          <a:latin typeface="Calibri" panose="020F0502020204030204" pitchFamily="34" charset="0"/>
                        </a:rPr>
                        <a:t>8%</a:t>
                      </a:r>
                    </a:p>
                    <a:p>
                      <a:pPr algn="ctr" fontAlgn="b"/>
                      <a:endParaRPr lang="en-GB" sz="2400" b="0" i="0" u="none" strike="noStrike" dirty="0">
                        <a:solidFill>
                          <a:srgbClr val="000000"/>
                        </a:solidFill>
                        <a:effectLst/>
                        <a:latin typeface="Calibri" panose="020F0502020204030204" pitchFamily="34" charset="0"/>
                      </a:endParaRPr>
                    </a:p>
                  </a:txBody>
                  <a:tcPr marL="0" marR="0" marT="0" marB="0" anchor="b">
                    <a:solidFill>
                      <a:srgbClr val="FABEE6"/>
                    </a:solidFill>
                  </a:tcPr>
                </a:tc>
                <a:extLst>
                  <a:ext uri="{0D108BD9-81ED-4DB2-BD59-A6C34878D82A}">
                    <a16:rowId xmlns:a16="http://schemas.microsoft.com/office/drawing/2014/main" val="3006455105"/>
                  </a:ext>
                </a:extLst>
              </a:tr>
              <a:tr h="1443186">
                <a:tc>
                  <a:txBody>
                    <a:bodyPr/>
                    <a:lstStyle/>
                    <a:p>
                      <a:pPr algn="ctr" fontAlgn="b"/>
                      <a:r>
                        <a:rPr lang="sv-SE" sz="2400" b="0" i="0" u="none" strike="noStrike" dirty="0">
                          <a:solidFill>
                            <a:srgbClr val="000000"/>
                          </a:solidFill>
                          <a:effectLst/>
                          <a:latin typeface="Calibri" panose="020F0502020204030204" pitchFamily="34" charset="0"/>
                        </a:rPr>
                        <a:t>3</a:t>
                      </a:r>
                    </a:p>
                    <a:p>
                      <a:pPr algn="ctr" fontAlgn="b"/>
                      <a:endParaRPr lang="sv-SE" sz="2400" b="0" i="0" u="none" strike="noStrike" dirty="0">
                        <a:solidFill>
                          <a:srgbClr val="000000"/>
                        </a:solidFill>
                        <a:effectLst/>
                        <a:latin typeface="Calibri" panose="020F0502020204030204" pitchFamily="34" charset="0"/>
                      </a:endParaRPr>
                    </a:p>
                    <a:p>
                      <a:pPr algn="ctr" fontAlgn="b"/>
                      <a:endParaRPr lang="en-GB" sz="2400" b="0" i="0" u="none" strike="noStrike" dirty="0">
                        <a:solidFill>
                          <a:srgbClr val="000000"/>
                        </a:solidFill>
                        <a:effectLst/>
                        <a:latin typeface="Calibri" panose="020F0502020204030204" pitchFamily="34" charset="0"/>
                      </a:endParaRPr>
                    </a:p>
                  </a:txBody>
                  <a:tcPr marL="0" marR="0" marT="0" marB="0" anchor="b">
                    <a:solidFill>
                      <a:srgbClr val="DFFCDC"/>
                    </a:solidFill>
                  </a:tcPr>
                </a:tc>
                <a:tc>
                  <a:txBody>
                    <a:bodyPr/>
                    <a:lstStyle/>
                    <a:p>
                      <a:pPr algn="ctr" fontAlgn="b"/>
                      <a:r>
                        <a:rPr lang="sv-SE" sz="2400" b="0" i="0" u="none" strike="noStrike" dirty="0">
                          <a:solidFill>
                            <a:srgbClr val="000000"/>
                          </a:solidFill>
                          <a:effectLst/>
                          <a:latin typeface="Calibri" panose="020F0502020204030204" pitchFamily="34" charset="0"/>
                        </a:rPr>
                        <a:t>76%</a:t>
                      </a:r>
                    </a:p>
                    <a:p>
                      <a:pPr algn="ctr" fontAlgn="b"/>
                      <a:endParaRPr lang="sv-SE" sz="2400" b="0" i="0" u="none" strike="noStrike" dirty="0">
                        <a:solidFill>
                          <a:srgbClr val="000000"/>
                        </a:solidFill>
                        <a:effectLst/>
                        <a:latin typeface="Calibri" panose="020F0502020204030204" pitchFamily="34" charset="0"/>
                      </a:endParaRPr>
                    </a:p>
                    <a:p>
                      <a:pPr algn="ctr" fontAlgn="b"/>
                      <a:endParaRPr lang="en-GB" sz="2400" b="0" i="0" u="none" strike="noStrike" dirty="0">
                        <a:solidFill>
                          <a:srgbClr val="000000"/>
                        </a:solidFill>
                        <a:effectLst/>
                        <a:latin typeface="Calibri" panose="020F0502020204030204" pitchFamily="34" charset="0"/>
                      </a:endParaRPr>
                    </a:p>
                  </a:txBody>
                  <a:tcPr marL="0" marR="0" marT="0" marB="0" anchor="b">
                    <a:solidFill>
                      <a:srgbClr val="DFFCDC"/>
                    </a:solidFill>
                  </a:tcPr>
                </a:tc>
                <a:extLst>
                  <a:ext uri="{0D108BD9-81ED-4DB2-BD59-A6C34878D82A}">
                    <a16:rowId xmlns:a16="http://schemas.microsoft.com/office/drawing/2014/main" val="3592545223"/>
                  </a:ext>
                </a:extLst>
              </a:tr>
            </a:tbl>
          </a:graphicData>
        </a:graphic>
      </p:graphicFrame>
      <p:graphicFrame>
        <p:nvGraphicFramePr>
          <p:cNvPr id="7" name="Tabell 6">
            <a:extLst>
              <a:ext uri="{FF2B5EF4-FFF2-40B4-BE49-F238E27FC236}">
                <a16:creationId xmlns:a16="http://schemas.microsoft.com/office/drawing/2014/main" id="{18850E56-C291-4BCB-89CA-677851CE015E}"/>
              </a:ext>
            </a:extLst>
          </p:cNvPr>
          <p:cNvGraphicFramePr>
            <a:graphicFrameLocks noGrp="1"/>
          </p:cNvGraphicFramePr>
          <p:nvPr>
            <p:extLst>
              <p:ext uri="{D42A27DB-BD31-4B8C-83A1-F6EECF244321}">
                <p14:modId xmlns:p14="http://schemas.microsoft.com/office/powerpoint/2010/main" val="3234099308"/>
              </p:ext>
            </p:extLst>
          </p:nvPr>
        </p:nvGraphicFramePr>
        <p:xfrm>
          <a:off x="4266377" y="2705047"/>
          <a:ext cx="2713645" cy="3265854"/>
        </p:xfrm>
        <a:graphic>
          <a:graphicData uri="http://schemas.openxmlformats.org/drawingml/2006/table">
            <a:tbl>
              <a:tblPr firstRow="1" bandRow="1">
                <a:tableStyleId>{5940675A-B579-460E-94D1-54222C63F5DA}</a:tableStyleId>
              </a:tblPr>
              <a:tblGrid>
                <a:gridCol w="1400067">
                  <a:extLst>
                    <a:ext uri="{9D8B030D-6E8A-4147-A177-3AD203B41FA5}">
                      <a16:colId xmlns:a16="http://schemas.microsoft.com/office/drawing/2014/main" val="1421318439"/>
                    </a:ext>
                  </a:extLst>
                </a:gridCol>
                <a:gridCol w="1313578">
                  <a:extLst>
                    <a:ext uri="{9D8B030D-6E8A-4147-A177-3AD203B41FA5}">
                      <a16:colId xmlns:a16="http://schemas.microsoft.com/office/drawing/2014/main" val="664555553"/>
                    </a:ext>
                  </a:extLst>
                </a:gridCol>
              </a:tblGrid>
              <a:tr h="199691">
                <a:tc>
                  <a:txBody>
                    <a:bodyPr/>
                    <a:lstStyle/>
                    <a:p>
                      <a:pPr algn="ctr" fontAlgn="b"/>
                      <a:r>
                        <a:rPr lang="sv-SE" sz="2400" b="0" i="0" u="none" strike="noStrike" dirty="0">
                          <a:solidFill>
                            <a:srgbClr val="000000"/>
                          </a:solidFill>
                          <a:effectLst/>
                          <a:latin typeface="Calibri" panose="020F0502020204030204" pitchFamily="34" charset="0"/>
                        </a:rPr>
                        <a:t>Grupp </a:t>
                      </a:r>
                      <a:endParaRPr lang="en-GB"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sv-SE" sz="2400" b="0" i="0" u="none" strike="noStrike" dirty="0">
                          <a:solidFill>
                            <a:srgbClr val="000000"/>
                          </a:solidFill>
                          <a:effectLst/>
                          <a:latin typeface="Calibri" panose="020F0502020204030204" pitchFamily="34" charset="0"/>
                        </a:rPr>
                        <a:t>Andel</a:t>
                      </a:r>
                      <a:endParaRPr lang="en-GB"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81291740"/>
                  </a:ext>
                </a:extLst>
              </a:tr>
              <a:tr h="0">
                <a:tc>
                  <a:txBody>
                    <a:bodyPr/>
                    <a:lstStyle/>
                    <a:p>
                      <a:pPr algn="ctr" fontAlgn="b"/>
                      <a:r>
                        <a:rPr lang="en-GB" sz="2400" u="none" strike="noStrike" dirty="0">
                          <a:solidFill>
                            <a:srgbClr val="000000"/>
                          </a:solidFill>
                          <a:effectLst/>
                        </a:rPr>
                        <a:t>1</a:t>
                      </a:r>
                      <a:endParaRPr lang="en-GB" sz="2400" b="0" i="0" u="none" strike="noStrike" dirty="0">
                        <a:solidFill>
                          <a:srgbClr val="000000"/>
                        </a:solidFill>
                        <a:effectLst/>
                        <a:latin typeface="Calibri" panose="020F0502020204030204" pitchFamily="34" charset="0"/>
                      </a:endParaRPr>
                    </a:p>
                  </a:txBody>
                  <a:tcPr marL="0" marR="0" marT="0" marB="0" anchor="b">
                    <a:solidFill>
                      <a:schemeClr val="accent2">
                        <a:lumMod val="40000"/>
                        <a:lumOff val="60000"/>
                      </a:schemeClr>
                    </a:solidFill>
                  </a:tcPr>
                </a:tc>
                <a:tc>
                  <a:txBody>
                    <a:bodyPr/>
                    <a:lstStyle/>
                    <a:p>
                      <a:pPr algn="ctr" fontAlgn="b"/>
                      <a:r>
                        <a:rPr lang="sv-SE" sz="2400" b="0" i="0" u="none" strike="noStrike" dirty="0">
                          <a:solidFill>
                            <a:srgbClr val="000000"/>
                          </a:solidFill>
                          <a:effectLst/>
                          <a:latin typeface="Calibri" panose="020F0502020204030204" pitchFamily="34" charset="0"/>
                        </a:rPr>
                        <a:t>16%</a:t>
                      </a:r>
                      <a:endParaRPr lang="en-GB" sz="2400" b="0" i="0" u="none" strike="noStrike" dirty="0">
                        <a:solidFill>
                          <a:srgbClr val="000000"/>
                        </a:solidFill>
                        <a:effectLst/>
                        <a:latin typeface="Calibri" panose="020F050202020403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319241055"/>
                  </a:ext>
                </a:extLst>
              </a:tr>
              <a:tr h="844778">
                <a:tc>
                  <a:txBody>
                    <a:bodyPr/>
                    <a:lstStyle/>
                    <a:p>
                      <a:pPr algn="ctr" fontAlgn="b"/>
                      <a:r>
                        <a:rPr lang="en-GB" sz="2400" u="none" strike="noStrike" dirty="0">
                          <a:solidFill>
                            <a:srgbClr val="000000"/>
                          </a:solidFill>
                          <a:effectLst/>
                        </a:rPr>
                        <a:t>2 </a:t>
                      </a:r>
                      <a:endParaRPr lang="en-GB" sz="2400" b="0" i="0" u="none" strike="noStrike" dirty="0">
                        <a:solidFill>
                          <a:srgbClr val="000000"/>
                        </a:solidFill>
                        <a:effectLst/>
                        <a:latin typeface="Calibri" panose="020F0502020204030204" pitchFamily="34" charset="0"/>
                      </a:endParaRPr>
                    </a:p>
                    <a:p>
                      <a:pPr algn="ctr" fontAlgn="b"/>
                      <a:endParaRPr lang="en-GB" sz="2400" b="0" i="0" u="none" strike="noStrike" dirty="0">
                        <a:solidFill>
                          <a:srgbClr val="000000"/>
                        </a:solidFill>
                        <a:effectLst/>
                        <a:latin typeface="Calibri" panose="020F0502020204030204" pitchFamily="34" charset="0"/>
                      </a:endParaRPr>
                    </a:p>
                  </a:txBody>
                  <a:tcPr marL="0" marR="0" marT="0" marB="0" anchor="b">
                    <a:solidFill>
                      <a:srgbClr val="FABEE6"/>
                    </a:solidFill>
                  </a:tcPr>
                </a:tc>
                <a:tc>
                  <a:txBody>
                    <a:bodyPr/>
                    <a:lstStyle/>
                    <a:p>
                      <a:pPr algn="ctr" fontAlgn="b"/>
                      <a:r>
                        <a:rPr lang="sv-SE" sz="2400" b="0" i="0" u="none" strike="noStrike" dirty="0">
                          <a:solidFill>
                            <a:srgbClr val="000000"/>
                          </a:solidFill>
                          <a:effectLst/>
                          <a:latin typeface="Calibri" panose="020F0502020204030204" pitchFamily="34" charset="0"/>
                        </a:rPr>
                        <a:t>8%</a:t>
                      </a:r>
                    </a:p>
                    <a:p>
                      <a:pPr algn="ctr" fontAlgn="b"/>
                      <a:endParaRPr lang="en-GB" sz="2400" b="0" i="0" u="none" strike="noStrike" dirty="0">
                        <a:solidFill>
                          <a:srgbClr val="000000"/>
                        </a:solidFill>
                        <a:effectLst/>
                        <a:latin typeface="Calibri" panose="020F0502020204030204" pitchFamily="34" charset="0"/>
                      </a:endParaRPr>
                    </a:p>
                  </a:txBody>
                  <a:tcPr marL="0" marR="0" marT="0" marB="0" anchor="b">
                    <a:solidFill>
                      <a:srgbClr val="FABEE6"/>
                    </a:solidFill>
                  </a:tcPr>
                </a:tc>
                <a:extLst>
                  <a:ext uri="{0D108BD9-81ED-4DB2-BD59-A6C34878D82A}">
                    <a16:rowId xmlns:a16="http://schemas.microsoft.com/office/drawing/2014/main" val="3006455105"/>
                  </a:ext>
                </a:extLst>
              </a:tr>
              <a:tr h="1267167">
                <a:tc>
                  <a:txBody>
                    <a:bodyPr/>
                    <a:lstStyle/>
                    <a:p>
                      <a:pPr algn="ctr" fontAlgn="b"/>
                      <a:r>
                        <a:rPr lang="sv-SE" sz="2400" b="0" i="0" u="none" strike="noStrike" dirty="0">
                          <a:solidFill>
                            <a:srgbClr val="000000"/>
                          </a:solidFill>
                          <a:effectLst/>
                          <a:latin typeface="Calibri" panose="020F0502020204030204" pitchFamily="34" charset="0"/>
                        </a:rPr>
                        <a:t>3a</a:t>
                      </a:r>
                    </a:p>
                    <a:p>
                      <a:pPr algn="ctr" fontAlgn="b"/>
                      <a:endParaRPr lang="sv-SE" sz="2400" b="0" i="0" u="none" strike="noStrike" dirty="0">
                        <a:solidFill>
                          <a:srgbClr val="000000"/>
                        </a:solidFill>
                        <a:effectLst/>
                        <a:latin typeface="Calibri" panose="020F0502020204030204" pitchFamily="34" charset="0"/>
                      </a:endParaRPr>
                    </a:p>
                    <a:p>
                      <a:pPr algn="ctr" fontAlgn="b"/>
                      <a:endParaRPr lang="en-GB" sz="2400" b="0" i="0" u="none" strike="noStrike" dirty="0">
                        <a:solidFill>
                          <a:srgbClr val="000000"/>
                        </a:solidFill>
                        <a:effectLst/>
                        <a:latin typeface="Calibri" panose="020F0502020204030204" pitchFamily="34" charset="0"/>
                      </a:endParaRPr>
                    </a:p>
                  </a:txBody>
                  <a:tcPr marL="0" marR="0" marT="0" marB="0" anchor="b">
                    <a:solidFill>
                      <a:srgbClr val="DFFCDC"/>
                    </a:solidFill>
                  </a:tcPr>
                </a:tc>
                <a:tc>
                  <a:txBody>
                    <a:bodyPr/>
                    <a:lstStyle/>
                    <a:p>
                      <a:pPr algn="ctr" fontAlgn="b"/>
                      <a:r>
                        <a:rPr lang="sv-SE" sz="2400" b="0" i="0" u="none" strike="noStrike" dirty="0">
                          <a:solidFill>
                            <a:srgbClr val="000000"/>
                          </a:solidFill>
                          <a:effectLst/>
                          <a:latin typeface="Calibri" panose="020F0502020204030204" pitchFamily="34" charset="0"/>
                        </a:rPr>
                        <a:t>44%</a:t>
                      </a:r>
                    </a:p>
                    <a:p>
                      <a:pPr algn="ctr" fontAlgn="b"/>
                      <a:endParaRPr lang="sv-SE" sz="2400" b="0" i="0" u="none" strike="noStrike" dirty="0">
                        <a:solidFill>
                          <a:srgbClr val="000000"/>
                        </a:solidFill>
                        <a:effectLst/>
                        <a:latin typeface="Calibri" panose="020F0502020204030204" pitchFamily="34" charset="0"/>
                      </a:endParaRPr>
                    </a:p>
                    <a:p>
                      <a:pPr algn="ctr" fontAlgn="b"/>
                      <a:endParaRPr lang="en-GB" sz="2400" b="0" i="0" u="none" strike="noStrike" dirty="0">
                        <a:solidFill>
                          <a:srgbClr val="000000"/>
                        </a:solidFill>
                        <a:effectLst/>
                        <a:latin typeface="Calibri" panose="020F0502020204030204" pitchFamily="34" charset="0"/>
                      </a:endParaRPr>
                    </a:p>
                  </a:txBody>
                  <a:tcPr marL="0" marR="0" marT="0" marB="0" anchor="b">
                    <a:solidFill>
                      <a:srgbClr val="DFFCDC"/>
                    </a:solidFill>
                  </a:tcPr>
                </a:tc>
                <a:extLst>
                  <a:ext uri="{0D108BD9-81ED-4DB2-BD59-A6C34878D82A}">
                    <a16:rowId xmlns:a16="http://schemas.microsoft.com/office/drawing/2014/main" val="3592545223"/>
                  </a:ext>
                </a:extLst>
              </a:tr>
              <a:tr h="422389">
                <a:tc>
                  <a:txBody>
                    <a:bodyPr/>
                    <a:lstStyle/>
                    <a:p>
                      <a:pPr algn="ctr" fontAlgn="b"/>
                      <a:r>
                        <a:rPr lang="sv-SE" sz="2400" b="0" i="0" u="none" strike="noStrike" dirty="0">
                          <a:solidFill>
                            <a:srgbClr val="000000"/>
                          </a:solidFill>
                          <a:effectLst/>
                          <a:latin typeface="Calibri" panose="020F0502020204030204" pitchFamily="34" charset="0"/>
                        </a:rPr>
                        <a:t>3b (”Udd”)</a:t>
                      </a:r>
                      <a:endParaRPr lang="en-GB" sz="2400" b="0" i="0" u="none" strike="noStrike" dirty="0">
                        <a:solidFill>
                          <a:srgbClr val="000000"/>
                        </a:solidFill>
                        <a:effectLst/>
                        <a:latin typeface="Calibri" panose="020F0502020204030204" pitchFamily="34" charset="0"/>
                      </a:endParaRPr>
                    </a:p>
                  </a:txBody>
                  <a:tcPr marL="0" marR="0" marT="0" marB="0" anchor="b">
                    <a:solidFill>
                      <a:srgbClr val="FFF979"/>
                    </a:solidFill>
                  </a:tcPr>
                </a:tc>
                <a:tc>
                  <a:txBody>
                    <a:bodyPr/>
                    <a:lstStyle/>
                    <a:p>
                      <a:pPr algn="ctr" fontAlgn="b"/>
                      <a:r>
                        <a:rPr lang="sv-SE" sz="2400" b="0" i="0" u="none" strike="noStrike" dirty="0">
                          <a:solidFill>
                            <a:srgbClr val="000000"/>
                          </a:solidFill>
                          <a:effectLst/>
                          <a:latin typeface="Calibri" panose="020F0502020204030204" pitchFamily="34" charset="0"/>
                        </a:rPr>
                        <a:t>32%</a:t>
                      </a:r>
                      <a:endParaRPr lang="en-GB" sz="2400" b="0" i="0" u="none" strike="noStrike" dirty="0">
                        <a:solidFill>
                          <a:srgbClr val="000000"/>
                        </a:solidFill>
                        <a:effectLst/>
                        <a:latin typeface="Calibri" panose="020F0502020204030204" pitchFamily="34" charset="0"/>
                      </a:endParaRPr>
                    </a:p>
                  </a:txBody>
                  <a:tcPr marL="0" marR="0" marT="0" marB="0" anchor="b">
                    <a:solidFill>
                      <a:srgbClr val="FFF979"/>
                    </a:solidFill>
                  </a:tcPr>
                </a:tc>
                <a:extLst>
                  <a:ext uri="{0D108BD9-81ED-4DB2-BD59-A6C34878D82A}">
                    <a16:rowId xmlns:a16="http://schemas.microsoft.com/office/drawing/2014/main" val="1844281804"/>
                  </a:ext>
                </a:extLst>
              </a:tr>
            </a:tbl>
          </a:graphicData>
        </a:graphic>
      </p:graphicFrame>
    </p:spTree>
    <p:extLst>
      <p:ext uri="{BB962C8B-B14F-4D97-AF65-F5344CB8AC3E}">
        <p14:creationId xmlns:p14="http://schemas.microsoft.com/office/powerpoint/2010/main" val="205733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3B5E2F-0BF3-430B-86F8-29C9A46C7B69}"/>
              </a:ext>
            </a:extLst>
          </p:cNvPr>
          <p:cNvSpPr>
            <a:spLocks noGrp="1"/>
          </p:cNvSpPr>
          <p:nvPr>
            <p:ph type="title"/>
          </p:nvPr>
        </p:nvSpPr>
        <p:spPr>
          <a:xfrm>
            <a:off x="1056000" y="1944000"/>
            <a:ext cx="9134400" cy="1485000"/>
          </a:xfrm>
        </p:spPr>
        <p:txBody>
          <a:bodyPr>
            <a:normAutofit/>
          </a:bodyPr>
          <a:lstStyle/>
          <a:p>
            <a:r>
              <a:rPr lang="sv-SE" dirty="0"/>
              <a:t>Detta om indelningen.</a:t>
            </a:r>
            <a:br>
              <a:rPr lang="sv-SE" dirty="0"/>
            </a:br>
            <a:r>
              <a:rPr lang="sv-SE" dirty="0"/>
              <a:t>Men om man tittar närmare? </a:t>
            </a:r>
            <a:br>
              <a:rPr lang="sv-SE" dirty="0"/>
            </a:br>
            <a:endParaRPr lang="en-GB" dirty="0"/>
          </a:p>
        </p:txBody>
      </p:sp>
      <p:sp>
        <p:nvSpPr>
          <p:cNvPr id="3" name="Platshållare för innehåll 2">
            <a:extLst>
              <a:ext uri="{FF2B5EF4-FFF2-40B4-BE49-F238E27FC236}">
                <a16:creationId xmlns:a16="http://schemas.microsoft.com/office/drawing/2014/main" id="{C9D7C786-5B2C-48C8-BAB8-6A5A37A2798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50126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2D9ACA-92D0-4A41-B6D5-7F55EEC4E4C4}"/>
              </a:ext>
            </a:extLst>
          </p:cNvPr>
          <p:cNvSpPr>
            <a:spLocks noGrp="1"/>
          </p:cNvSpPr>
          <p:nvPr>
            <p:ph type="title"/>
          </p:nvPr>
        </p:nvSpPr>
        <p:spPr>
          <a:xfrm>
            <a:off x="1056000" y="1052736"/>
            <a:ext cx="9134400" cy="795600"/>
          </a:xfrm>
        </p:spPr>
        <p:txBody>
          <a:bodyPr>
            <a:normAutofit fontScale="90000"/>
          </a:bodyPr>
          <a:lstStyle/>
          <a:p>
            <a:r>
              <a:rPr lang="sv-SE" dirty="0"/>
              <a:t>1. Flektionssystemet: Variation och rörelse (1):</a:t>
            </a:r>
            <a:br>
              <a:rPr lang="sv-SE" dirty="0"/>
            </a:br>
            <a:r>
              <a:rPr lang="sv-SE" dirty="0"/>
              <a:t>Mot agglutinerande flexion? </a:t>
            </a:r>
            <a:endParaRPr lang="en-GB" dirty="0"/>
          </a:p>
        </p:txBody>
      </p:sp>
      <p:sp>
        <p:nvSpPr>
          <p:cNvPr id="3" name="Platshållare för innehåll 2">
            <a:extLst>
              <a:ext uri="{FF2B5EF4-FFF2-40B4-BE49-F238E27FC236}">
                <a16:creationId xmlns:a16="http://schemas.microsoft.com/office/drawing/2014/main" id="{C752BD3D-968D-439E-B21B-AFFD3B95D4FD}"/>
              </a:ext>
            </a:extLst>
          </p:cNvPr>
          <p:cNvSpPr>
            <a:spLocks noGrp="1"/>
          </p:cNvSpPr>
          <p:nvPr>
            <p:ph idx="1"/>
          </p:nvPr>
        </p:nvSpPr>
        <p:spPr/>
        <p:txBody>
          <a:bodyPr/>
          <a:lstStyle/>
          <a:p>
            <a:r>
              <a:rPr lang="sv-SE" dirty="0"/>
              <a:t>Grupp 1-verb kan böjas efter grupp 2-mönster:</a:t>
            </a:r>
          </a:p>
          <a:p>
            <a:pPr marL="457200" lvl="1" indent="0">
              <a:buNone/>
            </a:pPr>
            <a:r>
              <a:rPr lang="sv-SE" dirty="0"/>
              <a:t>1SG.PST </a:t>
            </a:r>
            <a:r>
              <a:rPr lang="sv-SE" i="1" dirty="0" err="1"/>
              <a:t>båetie</a:t>
            </a:r>
            <a:r>
              <a:rPr lang="sv-SE" i="1" dirty="0"/>
              <a:t>-</a:t>
            </a:r>
            <a:r>
              <a:rPr lang="sv-SE" dirty="0"/>
              <a:t> ’komma’: 	</a:t>
            </a:r>
            <a:r>
              <a:rPr lang="sv-SE" i="1" dirty="0" err="1"/>
              <a:t>bööt</a:t>
            </a:r>
            <a:r>
              <a:rPr lang="sv-SE" i="1" dirty="0"/>
              <a:t>-i-m</a:t>
            </a:r>
            <a:r>
              <a:rPr lang="sv-SE" dirty="0"/>
              <a:t> </a:t>
            </a:r>
            <a:r>
              <a:rPr lang="sv-SE" dirty="0">
                <a:sym typeface="Wingdings" panose="05000000000000000000" pitchFamily="2" charset="2"/>
              </a:rPr>
              <a:t> 	</a:t>
            </a:r>
            <a:r>
              <a:rPr lang="sv-SE" i="1" dirty="0" err="1">
                <a:sym typeface="Wingdings" panose="05000000000000000000" pitchFamily="2" charset="2"/>
              </a:rPr>
              <a:t>båetie</a:t>
            </a:r>
            <a:r>
              <a:rPr lang="sv-SE" i="1" dirty="0">
                <a:sym typeface="Wingdings" panose="05000000000000000000" pitchFamily="2" charset="2"/>
              </a:rPr>
              <a:t>-</a:t>
            </a:r>
            <a:r>
              <a:rPr lang="sv-SE" i="1" dirty="0" err="1">
                <a:sym typeface="Wingdings" panose="05000000000000000000" pitchFamily="2" charset="2"/>
              </a:rPr>
              <a:t>ji</a:t>
            </a:r>
            <a:r>
              <a:rPr lang="sv-SE" i="1" dirty="0">
                <a:sym typeface="Wingdings" panose="05000000000000000000" pitchFamily="2" charset="2"/>
              </a:rPr>
              <a:t>-m</a:t>
            </a:r>
          </a:p>
          <a:p>
            <a:pPr marL="457200" lvl="1" indent="0">
              <a:buNone/>
            </a:pPr>
            <a:r>
              <a:rPr lang="sv-SE" dirty="0"/>
              <a:t>1SG.PST </a:t>
            </a:r>
            <a:r>
              <a:rPr lang="sv-SE" i="1" dirty="0" err="1"/>
              <a:t>juhtie</a:t>
            </a:r>
            <a:r>
              <a:rPr lang="sv-SE" i="1" dirty="0"/>
              <a:t>-</a:t>
            </a:r>
            <a:r>
              <a:rPr lang="sv-SE" dirty="0"/>
              <a:t> ’flytta’: 	 	</a:t>
            </a:r>
            <a:r>
              <a:rPr lang="sv-SE" i="1" dirty="0" err="1"/>
              <a:t>juht</a:t>
            </a:r>
            <a:r>
              <a:rPr lang="sv-SE" i="1" dirty="0"/>
              <a:t>-i-m</a:t>
            </a:r>
            <a:r>
              <a:rPr lang="sv-SE" dirty="0"/>
              <a:t> </a:t>
            </a:r>
            <a:r>
              <a:rPr lang="sv-SE" dirty="0">
                <a:sym typeface="Wingdings" panose="05000000000000000000" pitchFamily="2" charset="2"/>
              </a:rPr>
              <a:t> 	</a:t>
            </a:r>
            <a:r>
              <a:rPr lang="sv-SE" i="1" dirty="0" err="1">
                <a:sym typeface="Wingdings" panose="05000000000000000000" pitchFamily="2" charset="2"/>
              </a:rPr>
              <a:t>juhtie</a:t>
            </a:r>
            <a:r>
              <a:rPr lang="sv-SE" i="1" dirty="0">
                <a:sym typeface="Wingdings" panose="05000000000000000000" pitchFamily="2" charset="2"/>
              </a:rPr>
              <a:t>-</a:t>
            </a:r>
            <a:r>
              <a:rPr lang="sv-SE" i="1" dirty="0" err="1">
                <a:sym typeface="Wingdings" panose="05000000000000000000" pitchFamily="2" charset="2"/>
              </a:rPr>
              <a:t>ji</a:t>
            </a:r>
            <a:r>
              <a:rPr lang="sv-SE" i="1" dirty="0">
                <a:sym typeface="Wingdings" panose="05000000000000000000" pitchFamily="2" charset="2"/>
              </a:rPr>
              <a:t>-m</a:t>
            </a:r>
            <a:endParaRPr lang="en-GB" i="1" dirty="0"/>
          </a:p>
          <a:p>
            <a:pPr marL="457200" lvl="1" indent="0">
              <a:buNone/>
            </a:pPr>
            <a:r>
              <a:rPr lang="sv-SE" dirty="0"/>
              <a:t>1SG.PST </a:t>
            </a:r>
            <a:r>
              <a:rPr lang="sv-SE" i="1" dirty="0" err="1"/>
              <a:t>maehtie</a:t>
            </a:r>
            <a:r>
              <a:rPr lang="sv-SE" i="1" dirty="0"/>
              <a:t>-</a:t>
            </a:r>
            <a:r>
              <a:rPr lang="sv-SE" dirty="0"/>
              <a:t> ’kunna’: 	</a:t>
            </a:r>
            <a:r>
              <a:rPr lang="sv-SE" i="1" dirty="0" err="1"/>
              <a:t>meeht</a:t>
            </a:r>
            <a:r>
              <a:rPr lang="sv-SE" i="1" dirty="0"/>
              <a:t>-i-m</a:t>
            </a:r>
            <a:r>
              <a:rPr lang="sv-SE" dirty="0"/>
              <a:t> </a:t>
            </a:r>
            <a:r>
              <a:rPr lang="sv-SE" dirty="0">
                <a:sym typeface="Wingdings" panose="05000000000000000000" pitchFamily="2" charset="2"/>
              </a:rPr>
              <a:t> 	</a:t>
            </a:r>
            <a:r>
              <a:rPr lang="sv-SE" i="1" dirty="0" err="1">
                <a:sym typeface="Wingdings" panose="05000000000000000000" pitchFamily="2" charset="2"/>
              </a:rPr>
              <a:t>maehtie</a:t>
            </a:r>
            <a:r>
              <a:rPr lang="sv-SE" i="1" dirty="0">
                <a:sym typeface="Wingdings" panose="05000000000000000000" pitchFamily="2" charset="2"/>
              </a:rPr>
              <a:t>-</a:t>
            </a:r>
            <a:r>
              <a:rPr lang="sv-SE" i="1" dirty="0" err="1">
                <a:sym typeface="Wingdings" panose="05000000000000000000" pitchFamily="2" charset="2"/>
              </a:rPr>
              <a:t>ji</a:t>
            </a:r>
            <a:r>
              <a:rPr lang="sv-SE" i="1" dirty="0">
                <a:sym typeface="Wingdings" panose="05000000000000000000" pitchFamily="2" charset="2"/>
              </a:rPr>
              <a:t>-m</a:t>
            </a:r>
            <a:endParaRPr lang="en-GB" i="1" dirty="0"/>
          </a:p>
          <a:p>
            <a:pPr marL="457200" lvl="1" indent="0">
              <a:buNone/>
            </a:pPr>
            <a:endParaRPr lang="en-GB" dirty="0"/>
          </a:p>
          <a:p>
            <a:pPr marL="400050"/>
            <a:r>
              <a:rPr lang="en-GB" sz="1400" dirty="0"/>
              <a:t>(</a:t>
            </a:r>
            <a:r>
              <a:rPr lang="en-GB" sz="1400" dirty="0" err="1"/>
              <a:t>inte</a:t>
            </a:r>
            <a:r>
              <a:rPr lang="en-GB" sz="1400" dirty="0"/>
              <a:t> </a:t>
            </a:r>
            <a:r>
              <a:rPr lang="en-GB" sz="1400" dirty="0" err="1"/>
              <a:t>så</a:t>
            </a:r>
            <a:r>
              <a:rPr lang="en-GB" sz="1400" dirty="0"/>
              <a:t> </a:t>
            </a:r>
            <a:r>
              <a:rPr lang="en-GB" sz="1400" dirty="0" err="1"/>
              <a:t>nytt</a:t>
            </a:r>
            <a:r>
              <a:rPr lang="en-GB" sz="1400" dirty="0"/>
              <a:t> </a:t>
            </a:r>
            <a:r>
              <a:rPr lang="en-GB" sz="1400" dirty="0" err="1"/>
              <a:t>kanske</a:t>
            </a:r>
            <a:r>
              <a:rPr lang="en-GB" sz="1400" dirty="0"/>
              <a:t>; </a:t>
            </a:r>
            <a:r>
              <a:rPr lang="en-GB" sz="1400" dirty="0" err="1"/>
              <a:t>Giellatekno</a:t>
            </a:r>
            <a:r>
              <a:rPr lang="en-GB" sz="1400" dirty="0"/>
              <a:t> </a:t>
            </a:r>
            <a:r>
              <a:rPr lang="en-GB" sz="1400" dirty="0" err="1"/>
              <a:t>listar</a:t>
            </a:r>
            <a:r>
              <a:rPr lang="en-GB" sz="1400" dirty="0"/>
              <a:t> dessa former </a:t>
            </a:r>
            <a:r>
              <a:rPr lang="en-GB" sz="1400" dirty="0" err="1"/>
              <a:t>som</a:t>
            </a:r>
            <a:r>
              <a:rPr lang="en-GB" sz="1400" dirty="0"/>
              <a:t> </a:t>
            </a:r>
            <a:r>
              <a:rPr lang="en-GB" sz="1400" dirty="0" err="1"/>
              <a:t>parallella</a:t>
            </a:r>
            <a:r>
              <a:rPr lang="en-GB" sz="1400" dirty="0"/>
              <a:t> former </a:t>
            </a:r>
            <a:r>
              <a:rPr lang="en-GB" sz="1400" dirty="0" err="1"/>
              <a:t>på</a:t>
            </a:r>
            <a:r>
              <a:rPr lang="en-GB" sz="1400" dirty="0"/>
              <a:t> baakoeh.oahpa.no – </a:t>
            </a:r>
            <a:r>
              <a:rPr lang="en-GB" sz="1400" i="1" dirty="0"/>
              <a:t>men det var </a:t>
            </a:r>
            <a:r>
              <a:rPr lang="en-GB" sz="1400" i="1" dirty="0" err="1"/>
              <a:t>inte</a:t>
            </a:r>
            <a:r>
              <a:rPr lang="en-GB" sz="1400" i="1" dirty="0"/>
              <a:t> </a:t>
            </a:r>
            <a:r>
              <a:rPr lang="en-GB" sz="1400" i="1" dirty="0" err="1"/>
              <a:t>såå</a:t>
            </a:r>
            <a:r>
              <a:rPr lang="en-GB" sz="1400" i="1" dirty="0"/>
              <a:t> </a:t>
            </a:r>
            <a:r>
              <a:rPr lang="en-GB" sz="1400" i="1" dirty="0" err="1"/>
              <a:t>länge</a:t>
            </a:r>
            <a:r>
              <a:rPr lang="en-GB" sz="1400" i="1" dirty="0"/>
              <a:t> </a:t>
            </a:r>
            <a:r>
              <a:rPr lang="en-GB" sz="1400" i="1" dirty="0" err="1"/>
              <a:t>sen</a:t>
            </a:r>
            <a:r>
              <a:rPr lang="en-GB" sz="1400" i="1" dirty="0"/>
              <a:t> dessa lades till om jag </a:t>
            </a:r>
            <a:r>
              <a:rPr lang="en-GB" sz="1400" i="1" dirty="0" err="1"/>
              <a:t>inte</a:t>
            </a:r>
            <a:r>
              <a:rPr lang="en-GB" sz="1400" i="1" dirty="0"/>
              <a:t> tar </a:t>
            </a:r>
            <a:r>
              <a:rPr lang="en-GB" sz="1400" i="1" dirty="0" err="1"/>
              <a:t>fel</a:t>
            </a:r>
            <a:r>
              <a:rPr lang="en-GB" sz="1400" dirty="0"/>
              <a:t>?)</a:t>
            </a:r>
          </a:p>
        </p:txBody>
      </p:sp>
    </p:spTree>
    <p:extLst>
      <p:ext uri="{BB962C8B-B14F-4D97-AF65-F5344CB8AC3E}">
        <p14:creationId xmlns:p14="http://schemas.microsoft.com/office/powerpoint/2010/main" val="315897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 vit eld">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we Standard 4 3 PowerpointMall" id="{8C661583-FAE0-FE41-85B6-0A4D2228E5D4}" vid="{9F29AA8B-CF6C-B646-99E2-270456470026}"/>
    </a:ext>
  </a:extLst>
</a:theme>
</file>

<file path=ppt/theme/theme2.xml><?xml version="1.0" encoding="utf-8"?>
<a:theme xmlns:a="http://schemas.openxmlformats.org/drawingml/2006/main" name="SU Kronor">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we Standard 4 3 PowerpointMall" id="{8C661583-FAE0-FE41-85B6-0A4D2228E5D4}" vid="{E7DCFC0A-6FD9-B34E-8760-CE9B0D3CCB32}"/>
    </a:ext>
  </a:extLst>
</a:theme>
</file>

<file path=ppt/theme/theme3.xml><?xml version="1.0" encoding="utf-8"?>
<a:theme xmlns:a="http://schemas.openxmlformats.org/drawingml/2006/main" name="SU Olivkvist">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we Standard 4 3 PowerpointMall" id="{8C661583-FAE0-FE41-85B6-0A4D2228E5D4}" vid="{46359ACA-715C-9146-8D0D-81C32B93C744}"/>
    </a:ext>
  </a:extLst>
</a:theme>
</file>

<file path=ppt/theme/theme4.xml><?xml version="1.0" encoding="utf-8"?>
<a:theme xmlns:a="http://schemas.openxmlformats.org/drawingml/2006/main" name="SU blå eld">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we Standard 4 3 PowerpointMall" id="{8C661583-FAE0-FE41-85B6-0A4D2228E5D4}" vid="{948D7751-645B-A54A-AF95-CDD9B0EC910B}"/>
    </a:ext>
  </a:extLst>
</a:theme>
</file>

<file path=ppt/theme/theme5.xml><?xml version="1.0" encoding="utf-8"?>
<a:theme xmlns:a="http://schemas.openxmlformats.org/drawingml/2006/main" name="SU blå kronor">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we Standard 4 3 PowerpointMall" id="{8C661583-FAE0-FE41-85B6-0A4D2228E5D4}" vid="{65CDF57B-F9DE-9849-84BD-F9D7591D0825}"/>
    </a:ext>
  </a:extLst>
</a:theme>
</file>

<file path=ppt/theme/theme6.xml><?xml version="1.0" encoding="utf-8"?>
<a:theme xmlns:a="http://schemas.openxmlformats.org/drawingml/2006/main" name="SU blå olivkvist">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we Standard 4 3 PowerpointMall" id="{8C661583-FAE0-FE41-85B6-0A4D2228E5D4}" vid="{7D109300-1678-BF42-BFB9-A49B26D64EF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 Swe Standard 4 3 PowerpointMall</Template>
  <TotalTime>16563</TotalTime>
  <Words>1069</Words>
  <Application>Microsoft Office PowerPoint</Application>
  <PresentationFormat>Bredbild</PresentationFormat>
  <Paragraphs>207</Paragraphs>
  <Slides>20</Slides>
  <Notes>13</Notes>
  <HiddenSlides>0</HiddenSlides>
  <MMClips>0</MMClips>
  <ScaleCrop>false</ScaleCrop>
  <HeadingPairs>
    <vt:vector size="6" baseType="variant">
      <vt:variant>
        <vt:lpstr>Använt teckensnitt</vt:lpstr>
      </vt:variant>
      <vt:variant>
        <vt:i4>3</vt:i4>
      </vt:variant>
      <vt:variant>
        <vt:lpstr>Tema</vt:lpstr>
      </vt:variant>
      <vt:variant>
        <vt:i4>6</vt:i4>
      </vt:variant>
      <vt:variant>
        <vt:lpstr>Bildrubriker</vt:lpstr>
      </vt:variant>
      <vt:variant>
        <vt:i4>20</vt:i4>
      </vt:variant>
    </vt:vector>
  </HeadingPairs>
  <TitlesOfParts>
    <vt:vector size="29" baseType="lpstr">
      <vt:lpstr>Arial</vt:lpstr>
      <vt:lpstr>Calibri</vt:lpstr>
      <vt:lpstr>Verdana</vt:lpstr>
      <vt:lpstr>SU vit eld</vt:lpstr>
      <vt:lpstr>SU Kronor</vt:lpstr>
      <vt:lpstr>SU Olivkvist</vt:lpstr>
      <vt:lpstr>SU blå eld</vt:lpstr>
      <vt:lpstr>SU blå kronor</vt:lpstr>
      <vt:lpstr>SU blå olivkvist</vt:lpstr>
      <vt:lpstr>Sydsamiska verb: Flektionssystemet baserat på talspråksdata</vt:lpstr>
      <vt:lpstr>Översikt</vt:lpstr>
      <vt:lpstr>Data</vt:lpstr>
      <vt:lpstr>PowerPoint-presentation</vt:lpstr>
      <vt:lpstr>1. Flektionssystemet: Dihte stoerre guvvie – ”The big picture” </vt:lpstr>
      <vt:lpstr>1. Flektionssystemet: Tre verbgrupper</vt:lpstr>
      <vt:lpstr>1. Flektionssystemet: Fördelningen i datan</vt:lpstr>
      <vt:lpstr>Detta om indelningen. Men om man tittar närmare?  </vt:lpstr>
      <vt:lpstr>1. Flektionssystemet: Variation och rörelse (1): Mot agglutinerande flexion? </vt:lpstr>
      <vt:lpstr>1. Flektionssystemet: Variation och rörelse (2):  Tredje person singular</vt:lpstr>
      <vt:lpstr>1. Flektionssystemet: Variation och rörelse (2):  Tredje person singular</vt:lpstr>
      <vt:lpstr>1. Flektionssystemet: Variation och rörelse </vt:lpstr>
      <vt:lpstr>Del 2:</vt:lpstr>
      <vt:lpstr>2. Dualis</vt:lpstr>
      <vt:lpstr>2. Dualis</vt:lpstr>
      <vt:lpstr>2. Dualis</vt:lpstr>
      <vt:lpstr>2. Dualis</vt:lpstr>
      <vt:lpstr>…för att uppsummera…</vt:lpstr>
      <vt:lpstr>…dihte stoerre guvvie jahta,  men dah ohtje guvvieh?</vt:lpstr>
      <vt:lpstr>Gudtjien/Danke!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Richard Kowalik</cp:lastModifiedBy>
  <cp:revision>78</cp:revision>
  <dcterms:created xsi:type="dcterms:W3CDTF">2016-09-26T14:46:02Z</dcterms:created>
  <dcterms:modified xsi:type="dcterms:W3CDTF">2019-10-03T05:26:15Z</dcterms:modified>
</cp:coreProperties>
</file>